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363" r:id="rId3"/>
    <p:sldId id="364" r:id="rId4"/>
    <p:sldId id="387" r:id="rId5"/>
    <p:sldId id="388" r:id="rId6"/>
    <p:sldId id="270" r:id="rId7"/>
    <p:sldId id="271" r:id="rId8"/>
    <p:sldId id="272" r:id="rId9"/>
    <p:sldId id="273" r:id="rId10"/>
    <p:sldId id="274" r:id="rId11"/>
    <p:sldId id="276" r:id="rId12"/>
    <p:sldId id="277" r:id="rId13"/>
    <p:sldId id="367" r:id="rId14"/>
    <p:sldId id="278" r:id="rId15"/>
    <p:sldId id="279" r:id="rId16"/>
    <p:sldId id="280" r:id="rId17"/>
    <p:sldId id="281" r:id="rId18"/>
    <p:sldId id="282" r:id="rId19"/>
    <p:sldId id="368" r:id="rId20"/>
    <p:sldId id="283" r:id="rId21"/>
    <p:sldId id="284" r:id="rId22"/>
    <p:sldId id="285" r:id="rId23"/>
    <p:sldId id="286" r:id="rId24"/>
    <p:sldId id="287" r:id="rId25"/>
    <p:sldId id="288" r:id="rId26"/>
    <p:sldId id="369" r:id="rId27"/>
    <p:sldId id="289" r:id="rId28"/>
    <p:sldId id="290" r:id="rId29"/>
    <p:sldId id="291" r:id="rId30"/>
    <p:sldId id="292" r:id="rId31"/>
    <p:sldId id="293" r:id="rId32"/>
    <p:sldId id="370" r:id="rId33"/>
    <p:sldId id="294" r:id="rId34"/>
    <p:sldId id="295" r:id="rId35"/>
    <p:sldId id="296" r:id="rId36"/>
    <p:sldId id="297" r:id="rId37"/>
    <p:sldId id="298" r:id="rId38"/>
    <p:sldId id="299" r:id="rId39"/>
    <p:sldId id="300" r:id="rId40"/>
    <p:sldId id="301" r:id="rId41"/>
    <p:sldId id="302" r:id="rId42"/>
    <p:sldId id="385" r:id="rId43"/>
    <p:sldId id="390" r:id="rId44"/>
    <p:sldId id="304" r:id="rId45"/>
    <p:sldId id="305" r:id="rId46"/>
    <p:sldId id="306" r:id="rId47"/>
    <p:sldId id="307" r:id="rId48"/>
    <p:sldId id="308" r:id="rId49"/>
    <p:sldId id="389" r:id="rId50"/>
    <p:sldId id="309" r:id="rId51"/>
    <p:sldId id="310" r:id="rId52"/>
    <p:sldId id="311" r:id="rId53"/>
    <p:sldId id="312" r:id="rId54"/>
    <p:sldId id="313" r:id="rId55"/>
    <p:sldId id="383" r:id="rId56"/>
    <p:sldId id="314" r:id="rId57"/>
    <p:sldId id="315" r:id="rId58"/>
    <p:sldId id="316" r:id="rId59"/>
    <p:sldId id="317" r:id="rId60"/>
    <p:sldId id="318" r:id="rId61"/>
    <p:sldId id="319" r:id="rId62"/>
    <p:sldId id="320" r:id="rId63"/>
    <p:sldId id="321" r:id="rId64"/>
    <p:sldId id="322" r:id="rId65"/>
    <p:sldId id="381" r:id="rId66"/>
    <p:sldId id="323" r:id="rId67"/>
    <p:sldId id="324" r:id="rId68"/>
    <p:sldId id="325" r:id="rId69"/>
    <p:sldId id="326" r:id="rId70"/>
    <p:sldId id="327" r:id="rId71"/>
    <p:sldId id="328" r:id="rId72"/>
    <p:sldId id="329" r:id="rId73"/>
    <p:sldId id="330" r:id="rId74"/>
    <p:sldId id="331" r:id="rId75"/>
    <p:sldId id="332" r:id="rId76"/>
    <p:sldId id="378" r:id="rId77"/>
    <p:sldId id="333" r:id="rId78"/>
    <p:sldId id="334" r:id="rId79"/>
    <p:sldId id="335" r:id="rId80"/>
    <p:sldId id="379" r:id="rId81"/>
    <p:sldId id="336" r:id="rId82"/>
    <p:sldId id="337" r:id="rId83"/>
    <p:sldId id="338" r:id="rId84"/>
    <p:sldId id="377" r:id="rId85"/>
    <p:sldId id="339" r:id="rId86"/>
    <p:sldId id="340" r:id="rId87"/>
    <p:sldId id="341" r:id="rId88"/>
    <p:sldId id="342" r:id="rId89"/>
    <p:sldId id="343" r:id="rId90"/>
    <p:sldId id="376" r:id="rId91"/>
    <p:sldId id="344" r:id="rId92"/>
    <p:sldId id="345" r:id="rId93"/>
    <p:sldId id="346" r:id="rId94"/>
    <p:sldId id="347" r:id="rId95"/>
    <p:sldId id="348" r:id="rId96"/>
    <p:sldId id="375" r:id="rId97"/>
    <p:sldId id="349" r:id="rId98"/>
    <p:sldId id="350" r:id="rId99"/>
    <p:sldId id="351" r:id="rId100"/>
    <p:sldId id="352" r:id="rId101"/>
    <p:sldId id="374" r:id="rId102"/>
    <p:sldId id="353" r:id="rId103"/>
    <p:sldId id="354" r:id="rId104"/>
    <p:sldId id="355" r:id="rId105"/>
    <p:sldId id="356" r:id="rId106"/>
    <p:sldId id="373" r:id="rId107"/>
    <p:sldId id="357" r:id="rId108"/>
    <p:sldId id="358" r:id="rId109"/>
    <p:sldId id="359" r:id="rId110"/>
    <p:sldId id="372" r:id="rId111"/>
    <p:sldId id="360" r:id="rId112"/>
    <p:sldId id="361" r:id="rId113"/>
    <p:sldId id="362" r:id="rId114"/>
    <p:sldId id="371" r:id="rId115"/>
    <p:sldId id="398" r:id="rId116"/>
    <p:sldId id="391" r:id="rId117"/>
    <p:sldId id="397" r:id="rId118"/>
    <p:sldId id="392" r:id="rId119"/>
    <p:sldId id="399" r:id="rId120"/>
    <p:sldId id="400" r:id="rId121"/>
    <p:sldId id="401" r:id="rId122"/>
    <p:sldId id="402" r:id="rId123"/>
    <p:sldId id="394" r:id="rId124"/>
    <p:sldId id="395" r:id="rId125"/>
    <p:sldId id="396" r:id="rId126"/>
  </p:sldIdLst>
  <p:sldSz cx="9144000" cy="6858000" type="screen4x3"/>
  <p:notesSz cx="6858000" cy="9144000"/>
  <p:embeddedFontLst>
    <p:embeddedFont>
      <p:font typeface="Garamond" panose="02020404030301010803" pitchFamily="18" charset="0"/>
      <p:regular r:id="rId127"/>
      <p:bold r:id="rId128"/>
      <p:italic r:id="rId1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102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4403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259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9555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784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1158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3133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8232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9128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8444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77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0243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8772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46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9438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5006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3915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11/7/2021</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73901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b="1" i="1" dirty="0" smtClean="0">
                <a:solidFill>
                  <a:srgbClr val="C00000"/>
                </a:solidFill>
              </a:rPr>
              <a:t>داروهای ترالی اورژانس</a:t>
            </a:r>
            <a:endParaRPr lang="fa-IR" b="1" i="1" dirty="0">
              <a:solidFill>
                <a:srgbClr val="C00000"/>
              </a:solidFill>
            </a:endParaRPr>
          </a:p>
        </p:txBody>
      </p:sp>
      <p:sp>
        <p:nvSpPr>
          <p:cNvPr id="3" name="Subtitle 2"/>
          <p:cNvSpPr>
            <a:spLocks noGrp="1"/>
          </p:cNvSpPr>
          <p:nvPr>
            <p:ph type="subTitle" idx="1"/>
          </p:nvPr>
        </p:nvSpPr>
        <p:spPr/>
        <p:txBody>
          <a:bodyPr/>
          <a:lstStyle/>
          <a:p>
            <a:r>
              <a:rPr lang="fa-IR" b="1" dirty="0" smtClean="0">
                <a:solidFill>
                  <a:schemeClr val="tx1"/>
                </a:solidFill>
              </a:rPr>
              <a:t>دکتر محمدآرام خالصی</a:t>
            </a:r>
          </a:p>
          <a:p>
            <a:r>
              <a:rPr lang="fa-IR" sz="2800" b="1" dirty="0" smtClean="0">
                <a:solidFill>
                  <a:schemeClr val="tx1"/>
                </a:solidFill>
              </a:rPr>
              <a:t>مسئول واحد دهان و دندان شبکه فردیس</a:t>
            </a:r>
            <a:endParaRPr lang="fa-IR" sz="28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p>
        </p:txBody>
      </p:sp>
      <p:sp>
        <p:nvSpPr>
          <p:cNvPr id="3" name="Content Placeholder 2"/>
          <p:cNvSpPr>
            <a:spLocks noGrp="1"/>
          </p:cNvSpPr>
          <p:nvPr>
            <p:ph idx="1"/>
          </p:nvPr>
        </p:nvSpPr>
        <p:spPr/>
        <p:txBody>
          <a:bodyPr>
            <a:normAutofit/>
          </a:bodyPr>
          <a:lstStyle/>
          <a:p>
            <a:pPr algn="r" rtl="1">
              <a:buNone/>
            </a:pPr>
            <a:r>
              <a:rPr lang="fa-IR" b="1" dirty="0" smtClean="0"/>
              <a:t>دوز مصرفی: </a:t>
            </a:r>
          </a:p>
          <a:p>
            <a:pPr algn="r" rtl="1"/>
            <a:r>
              <a:rPr lang="fa-IR" b="1" i="1" dirty="0" smtClean="0">
                <a:solidFill>
                  <a:srgbClr val="FF0000"/>
                </a:solidFill>
              </a:rPr>
              <a:t>واکنش های آلرژیک </a:t>
            </a:r>
          </a:p>
          <a:p>
            <a:pPr algn="r" rtl="1">
              <a:buNone/>
            </a:pPr>
            <a:r>
              <a:rPr lang="fa-IR" b="1" dirty="0" smtClean="0"/>
              <a:t>	بالغین:</a:t>
            </a:r>
            <a:r>
              <a:rPr lang="en-US" b="1" dirty="0" smtClean="0"/>
              <a:t>mg 0/5-0/3 </a:t>
            </a:r>
            <a:r>
              <a:rPr lang="fa-IR" b="1" dirty="0" smtClean="0"/>
              <a:t>زیر جلدی از محلول ۱:۱۰۰۰ </a:t>
            </a:r>
          </a:p>
          <a:p>
            <a:pPr algn="r" rtl="1">
              <a:buNone/>
            </a:pPr>
            <a:r>
              <a:rPr lang="fa-IR" b="1" dirty="0" smtClean="0"/>
              <a:t>	می توان 10 سی سی از محلول 1:100000 را در عرض 10 دقیقه تزریق وریدی کرد.</a:t>
            </a:r>
          </a:p>
          <a:p>
            <a:pPr algn="r" rtl="1">
              <a:buNone/>
            </a:pPr>
            <a:r>
              <a:rPr lang="fa-IR" b="1" dirty="0" smtClean="0"/>
              <a:t>	کودکان:۰/۰۱</a:t>
            </a:r>
            <a:r>
              <a:rPr lang="en-US" b="1" dirty="0" smtClean="0"/>
              <a:t>mg/kg </a:t>
            </a:r>
            <a:r>
              <a:rPr lang="fa-IR" b="1" dirty="0" smtClean="0"/>
              <a:t>زیرجلدی از محلول ۱:۱۰۰۰</a:t>
            </a:r>
          </a:p>
          <a:p>
            <a:pPr algn="r" rtl="1">
              <a:buNone/>
            </a:pPr>
            <a:r>
              <a:rPr lang="fa-IR" dirty="0" smtClean="0"/>
              <a:t>  </a:t>
            </a:r>
            <a:endParaRPr lang="fa-I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phenobarbital</a:t>
            </a:r>
            <a:endParaRPr lang="fa-IR" dirty="0"/>
          </a:p>
        </p:txBody>
      </p:sp>
      <p:sp>
        <p:nvSpPr>
          <p:cNvPr id="3" name="Content Placeholder 2"/>
          <p:cNvSpPr>
            <a:spLocks noGrp="1"/>
          </p:cNvSpPr>
          <p:nvPr>
            <p:ph idx="1"/>
          </p:nvPr>
        </p:nvSpPr>
        <p:spPr/>
        <p:txBody>
          <a:bodyPr>
            <a:normAutofit/>
          </a:bodyPr>
          <a:lstStyle/>
          <a:p>
            <a:pPr algn="r" rtl="1"/>
            <a:r>
              <a:rPr lang="fa-IR" b="1" dirty="0" smtClean="0"/>
              <a:t>دوزاژ تزریقی دارو برای کنترل تشنج:</a:t>
            </a:r>
          </a:p>
          <a:p>
            <a:pPr algn="r" rtl="1">
              <a:buNone/>
            </a:pPr>
            <a:r>
              <a:rPr lang="fa-IR" dirty="0" smtClean="0"/>
              <a:t>	بزرگسالان و کودکان ‌: انفوزيون‌ داخل‌ وريدي‌ براي‌ كنترل‌ صرع‌ مداوم‌، به‌ميزان‌ 15-20</a:t>
            </a:r>
            <a:r>
              <a:rPr lang="en-US" dirty="0" smtClean="0"/>
              <a:t>mg/kg </a:t>
            </a:r>
            <a:r>
              <a:rPr lang="fa-IR" dirty="0" smtClean="0"/>
              <a:t>.</a:t>
            </a:r>
          </a:p>
          <a:p>
            <a:pPr algn="r" rtl="1">
              <a:buNone/>
            </a:pPr>
            <a:r>
              <a:rPr lang="fa-IR" dirty="0" smtClean="0"/>
              <a:t>	سرعت‌ تزريق‌ بيش‌ از50</a:t>
            </a:r>
            <a:r>
              <a:rPr lang="en-US" dirty="0" smtClean="0"/>
              <a:t>mg/min </a:t>
            </a:r>
            <a:r>
              <a:rPr lang="fa-IR" dirty="0" smtClean="0"/>
              <a:t>نباشد.</a:t>
            </a:r>
          </a:p>
          <a:p>
            <a:pPr algn="r" rtl="1">
              <a:buNone/>
            </a:pPr>
            <a:r>
              <a:rPr lang="fa-IR" dirty="0" smtClean="0"/>
              <a:t>	</a:t>
            </a:r>
          </a:p>
        </p:txBody>
      </p:sp>
      <p:sp>
        <p:nvSpPr>
          <p:cNvPr id="4" name="Rectangle 3"/>
          <p:cNvSpPr/>
          <p:nvPr/>
        </p:nvSpPr>
        <p:spPr>
          <a:xfrm>
            <a:off x="3977125" y="3244334"/>
            <a:ext cx="1189749" cy="369332"/>
          </a:xfrm>
          <a:prstGeom prst="rect">
            <a:avLst/>
          </a:prstGeom>
        </p:spPr>
        <p:txBody>
          <a:bodyPr wrap="none">
            <a:spAutoFit/>
          </a:bodyPr>
          <a:lstStyle/>
          <a:p>
            <a:r>
              <a:rPr lang="en-US" dirty="0">
                <a:solidFill>
                  <a:schemeClr val="accent1">
                    <a:lumMod val="75000"/>
                  </a:schemeClr>
                </a:solidFill>
              </a:rPr>
              <a:t>furosemide</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فنوباربیتال:</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r" rtl="1"/>
            <a:r>
              <a:rPr lang="fa-IR" b="1" dirty="0" smtClean="0"/>
              <a:t>-</a:t>
            </a:r>
            <a:r>
              <a:rPr lang="fa-IR" b="1" dirty="0"/>
              <a:t>تزریق سریع دارو باعث بروز ضعف شدید تنفسی می گردد.</a:t>
            </a:r>
          </a:p>
          <a:p>
            <a:pPr algn="r" rtl="1"/>
            <a:r>
              <a:rPr lang="fa-IR" b="1" dirty="0"/>
              <a:t>-قبل و طی تزریق دارو فشار خون، تعداد نبض، تعداد و عمق تنفس به ویژه در افرادی که مشکلات تنفسی دارند پایش شود. در موارد کم خونی عارضه</a:t>
            </a:r>
          </a:p>
          <a:p>
            <a:pPr algn="r" rtl="1"/>
            <a:r>
              <a:rPr lang="fa-IR" b="1" dirty="0"/>
              <a:t>دپرسیون تنفسی شدیدتر بروز می نماید.</a:t>
            </a:r>
          </a:p>
          <a:p>
            <a:pPr algn="r" rtl="1"/>
            <a:r>
              <a:rPr lang="fa-IR" b="1" dirty="0"/>
              <a:t>-با توجه به محرک بودن دارو، از نشت دارو از رگ به بافت های مجاور اجتناب شود.</a:t>
            </a:r>
            <a:endParaRPr lang="en-US" b="1" dirty="0"/>
          </a:p>
        </p:txBody>
      </p:sp>
    </p:spTree>
    <p:extLst>
      <p:ext uri="{BB962C8B-B14F-4D97-AF65-F5344CB8AC3E}">
        <p14:creationId xmlns:p14="http://schemas.microsoft.com/office/powerpoint/2010/main" val="32010697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Calcium </a:t>
            </a:r>
            <a:r>
              <a:rPr lang="en-US" dirty="0" err="1" smtClean="0">
                <a:solidFill>
                  <a:schemeClr val="accent1">
                    <a:lumMod val="75000"/>
                  </a:schemeClr>
                </a:solidFill>
              </a:rPr>
              <a:t>gluconate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sp>
        <p:nvSpPr>
          <p:cNvPr id="108546" name="AutoShape 2" descr="https://images.ehive.com/accounts/4493/objects/images/dmqa51_3puu_l.jp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108548" name="Picture 4" descr="https://images.ehive.com/accounts/4493/objects/images/dmqa51_3puu_l.jpg"/>
          <p:cNvPicPr>
            <a:picLocks noChangeAspect="1" noChangeArrowheads="1"/>
          </p:cNvPicPr>
          <p:nvPr/>
        </p:nvPicPr>
        <p:blipFill>
          <a:blip r:embed="rId2" cstate="print"/>
          <a:srcRect/>
          <a:stretch>
            <a:fillRect/>
          </a:stretch>
        </p:blipFill>
        <p:spPr bwMode="auto">
          <a:xfrm>
            <a:off x="914400" y="2490135"/>
            <a:ext cx="7162800" cy="3479564"/>
          </a:xfrm>
          <a:prstGeom prst="rect">
            <a:avLst/>
          </a:prstGeom>
          <a:no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Calcium gluconate</a:t>
            </a:r>
            <a:endParaRPr lang="fa-IR" dirty="0"/>
          </a:p>
        </p:txBody>
      </p:sp>
      <p:sp>
        <p:nvSpPr>
          <p:cNvPr id="3" name="Content Placeholder 2"/>
          <p:cNvSpPr>
            <a:spLocks noGrp="1"/>
          </p:cNvSpPr>
          <p:nvPr>
            <p:ph idx="1"/>
          </p:nvPr>
        </p:nvSpPr>
        <p:spPr/>
        <p:txBody>
          <a:bodyPr/>
          <a:lstStyle/>
          <a:p>
            <a:pPr algn="r" rtl="1"/>
            <a:r>
              <a:rPr lang="fa-IR" b="1" dirty="0" smtClean="0"/>
              <a:t>گروه دارویی</a:t>
            </a:r>
            <a:r>
              <a:rPr lang="fa-IR" dirty="0" smtClean="0"/>
              <a:t>: جایگزین کلسیم</a:t>
            </a:r>
          </a:p>
          <a:p>
            <a:pPr algn="r" rtl="1"/>
            <a:r>
              <a:rPr lang="fa-IR" b="1" dirty="0" smtClean="0"/>
              <a:t>گروه درمانی</a:t>
            </a:r>
            <a:r>
              <a:rPr lang="fa-IR" dirty="0" smtClean="0"/>
              <a:t>: درمان اختلالات الکترولیتی</a:t>
            </a:r>
          </a:p>
          <a:p>
            <a:pPr algn="r" rtl="1"/>
            <a:r>
              <a:rPr lang="fa-IR" b="1" dirty="0" smtClean="0"/>
              <a:t>موارد مصرف</a:t>
            </a:r>
            <a:r>
              <a:rPr lang="fa-IR" dirty="0" smtClean="0"/>
              <a:t>:</a:t>
            </a:r>
            <a:r>
              <a:rPr lang="fa-IR" b="1" dirty="0" smtClean="0"/>
              <a:t> </a:t>
            </a:r>
            <a:r>
              <a:rPr lang="fa-IR" dirty="0" smtClean="0"/>
              <a:t>درمان حاد هيپوکلسمي علامت دار و تتاني حاصل از آن ، هيپرکالمي شديد و سميت قلبي ناشي از آن، هيپر منيزيمي.</a:t>
            </a:r>
          </a:p>
          <a:p>
            <a:pPr algn="r" rtl="1"/>
            <a:endParaRPr lang="fa-I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Calcium gluconate</a:t>
            </a:r>
            <a:endParaRPr lang="fa-IR" dirty="0"/>
          </a:p>
        </p:txBody>
      </p:sp>
      <p:sp>
        <p:nvSpPr>
          <p:cNvPr id="3" name="Content Placeholder 2"/>
          <p:cNvSpPr>
            <a:spLocks noGrp="1"/>
          </p:cNvSpPr>
          <p:nvPr>
            <p:ph idx="1"/>
          </p:nvPr>
        </p:nvSpPr>
        <p:spPr/>
        <p:txBody>
          <a:bodyPr/>
          <a:lstStyle/>
          <a:p>
            <a:pPr algn="r" rtl="1"/>
            <a:r>
              <a:rPr lang="fa-IR" dirty="0" smtClean="0"/>
              <a:t>دوزاژ دارو: </a:t>
            </a:r>
          </a:p>
          <a:p>
            <a:pPr algn="r" rtl="1">
              <a:buNone/>
            </a:pPr>
            <a:r>
              <a:rPr lang="fa-IR" dirty="0" smtClean="0"/>
              <a:t>	</a:t>
            </a:r>
            <a:r>
              <a:rPr lang="fa-IR" i="1" dirty="0" smtClean="0">
                <a:solidFill>
                  <a:srgbClr val="FF0000"/>
                </a:solidFill>
              </a:rPr>
              <a:t>در هیپوکلسمی علامت دار</a:t>
            </a:r>
            <a:r>
              <a:rPr lang="fa-IR" dirty="0" smtClean="0"/>
              <a:t>: بایستی 100 تا 300 میلیگرم کلسیم المنتال تجویز شود. هر ویال گلوکنات کلسیم حاوی 92 میلیگرم کلسیم المنتال است.</a:t>
            </a:r>
          </a:p>
          <a:p>
            <a:pPr algn="r" rtl="1">
              <a:buNone/>
            </a:pPr>
            <a:r>
              <a:rPr lang="fa-IR" dirty="0" smtClean="0"/>
              <a:t>	</a:t>
            </a:r>
            <a:r>
              <a:rPr lang="fa-IR" i="1" dirty="0" smtClean="0">
                <a:solidFill>
                  <a:srgbClr val="FF0000"/>
                </a:solidFill>
              </a:rPr>
              <a:t>در هیپرکالمی</a:t>
            </a:r>
            <a:r>
              <a:rPr lang="fa-IR" dirty="0" smtClean="0"/>
              <a:t>: یک ویال گلوکنات کلسیم تزریق می شود. در صورت عدم پاسخ قابل تکرار 5 دقیقه بعد تا حداکثر 2 بار دیگر.</a:t>
            </a:r>
          </a:p>
          <a:p>
            <a:pPr algn="r" rtl="1">
              <a:buNone/>
            </a:pPr>
            <a:endParaRPr lang="fa-I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Calcium gluconate</a:t>
            </a:r>
            <a:endParaRPr lang="fa-IR" dirty="0"/>
          </a:p>
        </p:txBody>
      </p:sp>
      <p:sp>
        <p:nvSpPr>
          <p:cNvPr id="3" name="Content Placeholder 2"/>
          <p:cNvSpPr>
            <a:spLocks noGrp="1"/>
          </p:cNvSpPr>
          <p:nvPr>
            <p:ph idx="1"/>
          </p:nvPr>
        </p:nvSpPr>
        <p:spPr/>
        <p:txBody>
          <a:bodyPr/>
          <a:lstStyle/>
          <a:p>
            <a:pPr algn="r" rtl="1"/>
            <a:r>
              <a:rPr lang="fa-IR" dirty="0" smtClean="0"/>
              <a:t>نکته: سرعت تزریق نباید بیش از 5 سی سی در دقیقه باشد.</a:t>
            </a:r>
            <a:endParaRPr lang="fa-I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کسیم گلوکونات:</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smtClean="0"/>
              <a:t>-</a:t>
            </a:r>
            <a:r>
              <a:rPr lang="fa-IR" b="1" dirty="0"/>
              <a:t>هنگام تزریق نبض بیمار را از نظر برادی کاری بررسی کنید.</a:t>
            </a:r>
          </a:p>
          <a:p>
            <a:pPr algn="r" rtl="1"/>
            <a:r>
              <a:rPr lang="fa-IR" b="1" dirty="0"/>
              <a:t>-محل تزریق را به طور مرتب از نظر نشت دارو به بافت های مجاور بررسی نمایید.</a:t>
            </a:r>
            <a:endParaRPr lang="en-US" b="1" dirty="0"/>
          </a:p>
        </p:txBody>
      </p:sp>
    </p:spTree>
    <p:extLst>
      <p:ext uri="{BB962C8B-B14F-4D97-AF65-F5344CB8AC3E}">
        <p14:creationId xmlns:p14="http://schemas.microsoft.com/office/powerpoint/2010/main" val="11978320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haloperidol</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104450" name="Picture 2" descr="http://www.hexal-elements.de/sandoz_ca/2/images/products/2900_a_haloperidol_5mg-240x240.png"/>
          <p:cNvPicPr>
            <a:picLocks noChangeAspect="1" noChangeArrowheads="1"/>
          </p:cNvPicPr>
          <p:nvPr/>
        </p:nvPicPr>
        <p:blipFill>
          <a:blip r:embed="rId2" cstate="print"/>
          <a:srcRect/>
          <a:stretch>
            <a:fillRect/>
          </a:stretch>
        </p:blipFill>
        <p:spPr bwMode="auto">
          <a:xfrm>
            <a:off x="2362200" y="2219204"/>
            <a:ext cx="3886200" cy="3724398"/>
          </a:xfrm>
          <a:prstGeom prst="rect">
            <a:avLst/>
          </a:prstGeom>
          <a:noFill/>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haloperidol</a:t>
            </a:r>
            <a:endParaRPr lang="fa-IR" dirty="0"/>
          </a:p>
        </p:txBody>
      </p:sp>
      <p:sp>
        <p:nvSpPr>
          <p:cNvPr id="3" name="Content Placeholder 2"/>
          <p:cNvSpPr>
            <a:spLocks noGrp="1"/>
          </p:cNvSpPr>
          <p:nvPr>
            <p:ph idx="1"/>
          </p:nvPr>
        </p:nvSpPr>
        <p:spPr/>
        <p:txBody>
          <a:bodyPr/>
          <a:lstStyle/>
          <a:p>
            <a:pPr algn="r" rtl="1"/>
            <a:r>
              <a:rPr lang="fa-IR" b="1" dirty="0" smtClean="0"/>
              <a:t>گروه دارویی: </a:t>
            </a:r>
            <a:r>
              <a:rPr lang="fa-IR" dirty="0" smtClean="0"/>
              <a:t>بوتیروفنون.</a:t>
            </a:r>
          </a:p>
          <a:p>
            <a:pPr algn="r" rtl="1"/>
            <a:r>
              <a:rPr lang="fa-IR" b="1" dirty="0" smtClean="0"/>
              <a:t>گروه درمانی</a:t>
            </a:r>
            <a:r>
              <a:rPr lang="fa-IR" dirty="0" smtClean="0"/>
              <a:t>: آنتی سایکوتیک.</a:t>
            </a:r>
          </a:p>
          <a:p>
            <a:pPr algn="r" rtl="1"/>
            <a:r>
              <a:rPr lang="fa-IR" b="1" dirty="0" smtClean="0"/>
              <a:t>موارد مصرف</a:t>
            </a:r>
            <a:r>
              <a:rPr lang="fa-IR" dirty="0" smtClean="0"/>
              <a:t>: هالوپريدول‌ در درمان‌اسكيزوفرني‌ و حالات‌ رواني‌ ديگر، مانيا، تحريك‌ پذيري‌ و دلیریوم به‌ كار مي‌رود. </a:t>
            </a:r>
          </a:p>
          <a:p>
            <a:pPr algn="r" rtl="1"/>
            <a:r>
              <a:rPr lang="fa-IR" b="1" dirty="0" smtClean="0"/>
              <a:t>عوارض مهم</a:t>
            </a:r>
            <a:r>
              <a:rPr lang="fa-IR" dirty="0" smtClean="0"/>
              <a:t>: آریتمی خصوصا در موارد وجود </a:t>
            </a:r>
            <a:r>
              <a:rPr lang="en-US" dirty="0" smtClean="0"/>
              <a:t>QT</a:t>
            </a:r>
            <a:r>
              <a:rPr lang="fa-IR" dirty="0" smtClean="0"/>
              <a:t> طولانی (از تزریق وریدی دارو پرهیز کنید)، دیستونی حاد.</a:t>
            </a:r>
            <a:endParaRPr lang="fa-I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haloperidol</a:t>
            </a:r>
            <a:endParaRPr lang="fa-IR" dirty="0"/>
          </a:p>
        </p:txBody>
      </p:sp>
      <p:sp>
        <p:nvSpPr>
          <p:cNvPr id="3" name="Content Placeholder 2"/>
          <p:cNvSpPr>
            <a:spLocks noGrp="1"/>
          </p:cNvSpPr>
          <p:nvPr>
            <p:ph idx="1"/>
          </p:nvPr>
        </p:nvSpPr>
        <p:spPr/>
        <p:txBody>
          <a:bodyPr>
            <a:normAutofit lnSpcReduction="10000"/>
          </a:bodyPr>
          <a:lstStyle/>
          <a:p>
            <a:pPr algn="r" rtl="1"/>
            <a:r>
              <a:rPr lang="fa-IR" b="1" dirty="0" smtClean="0"/>
              <a:t>موارد منع‌ مصرف‌:</a:t>
            </a:r>
            <a:endParaRPr lang="fa-IR" dirty="0" smtClean="0"/>
          </a:p>
          <a:p>
            <a:pPr algn="r" rtl="1">
              <a:buNone/>
            </a:pPr>
            <a:r>
              <a:rPr lang="fa-IR" dirty="0" smtClean="0"/>
              <a:t>	در پورفيري‌ و نيز همراه‌ با سايرداروهاي‌ تضعيف‌ كننده‌ مغز استخوان‌ و يا سيستم‌ اعصاب‌ مركزي‌، در بيماري ‌فئوكروموسيتوم‌ و نيز در پارکینسون نبايد تجويز گردد.</a:t>
            </a:r>
          </a:p>
          <a:p>
            <a:pPr algn="r" rtl="1"/>
            <a:r>
              <a:rPr lang="fa-IR" b="1" dirty="0" smtClean="0"/>
              <a:t>دوزاژ دارو</a:t>
            </a:r>
            <a:r>
              <a:rPr lang="fa-IR" dirty="0" smtClean="0"/>
              <a:t>: 2/5 تا 5 میلیگرم به صورت عضلانی تزریق می شود.</a:t>
            </a:r>
          </a:p>
          <a:p>
            <a:pPr algn="r" rtl="1"/>
            <a:r>
              <a:rPr lang="fa-IR" dirty="0" smtClean="0"/>
              <a:t>در موارد دلیریوم می توان همراه با یک بنزودیازپین مانند میدازولام وریدی تجویز شود. </a:t>
            </a:r>
            <a:endParaRPr lang="fa-I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p>
        </p:txBody>
      </p:sp>
      <p:sp>
        <p:nvSpPr>
          <p:cNvPr id="3" name="Content Placeholder 2"/>
          <p:cNvSpPr>
            <a:spLocks noGrp="1"/>
          </p:cNvSpPr>
          <p:nvPr>
            <p:ph idx="1"/>
          </p:nvPr>
        </p:nvSpPr>
        <p:spPr/>
        <p:txBody>
          <a:bodyPr>
            <a:normAutofit fontScale="92500" lnSpcReduction="20000"/>
          </a:bodyPr>
          <a:lstStyle/>
          <a:p>
            <a:pPr algn="r" rtl="1">
              <a:buNone/>
            </a:pPr>
            <a:r>
              <a:rPr lang="fa-IR" sz="2600" b="1" i="1" dirty="0" smtClean="0">
                <a:solidFill>
                  <a:srgbClr val="FF0000"/>
                </a:solidFill>
              </a:rPr>
              <a:t>ایست قلبی</a:t>
            </a:r>
          </a:p>
          <a:p>
            <a:pPr algn="r" rtl="1"/>
            <a:r>
              <a:rPr lang="fa-IR" sz="2600" b="1" dirty="0" smtClean="0"/>
              <a:t> بزرگسالان: داخل استخوانی یا داخل وریدی </a:t>
            </a:r>
            <a:r>
              <a:rPr lang="en-US" sz="2600" b="1" dirty="0" smtClean="0"/>
              <a:t> </a:t>
            </a:r>
            <a:r>
              <a:rPr lang="fa-IR" sz="2600" b="1" dirty="0" smtClean="0"/>
              <a:t>۱</a:t>
            </a:r>
            <a:r>
              <a:rPr lang="en-US" sz="2600" b="1" dirty="0" smtClean="0"/>
              <a:t>mg</a:t>
            </a:r>
            <a:r>
              <a:rPr lang="fa-IR" sz="2600" b="1" dirty="0" smtClean="0"/>
              <a:t>از محلول ۱:۱۰۰۰۰ که هر ۳ تا ۵ دقیقه  بدون داشتن سقف دوز در حین احیاء قلبی- ریوی بیماران قابل تکرار است. </a:t>
            </a:r>
          </a:p>
          <a:p>
            <a:pPr algn="r" rtl="1">
              <a:buNone/>
            </a:pPr>
            <a:r>
              <a:rPr lang="fa-IR" sz="2600" b="1" dirty="0" smtClean="0"/>
              <a:t>	داخل تراشه: دو برابر دوز داخل وریدی یا داخل استخوانی(۲ تا ۲/۵ میلی گرم) به همراه ۵ تا ۱۰ سی سی آب مقطر از راه لوله تراشه تجویز می شود و به دنبال ان بیمار به طور مناسب با فشار مثبت تهویه می گردد.</a:t>
            </a:r>
            <a:br>
              <a:rPr lang="fa-IR" sz="2600" b="1"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ملاحظات </a:t>
            </a:r>
            <a:r>
              <a:rPr lang="fa-IR" dirty="0" smtClean="0">
                <a:solidFill>
                  <a:schemeClr val="accent1">
                    <a:lumMod val="75000"/>
                  </a:schemeClr>
                </a:solidFill>
              </a:rPr>
              <a:t>پرستاری هاوپریدول:</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smtClean="0"/>
              <a:t>-</a:t>
            </a:r>
            <a:r>
              <a:rPr lang="fa-IR" b="1" dirty="0"/>
              <a:t>فشار خون، تعداد نبض و تنفس را پایش کنید.</a:t>
            </a:r>
          </a:p>
          <a:p>
            <a:pPr algn="r" rtl="1"/>
            <a:r>
              <a:rPr lang="fa-IR" b="1" dirty="0"/>
              <a:t>-بیمار را از نظر علائم سندروم نورولپتیک بدخیم پایش کنید. در صورت بروز هیپرترمی، سفتی، حملات تشنجی، هیپرتانسیون، هیپوتانسیون، افزایش </a:t>
            </a:r>
            <a:r>
              <a:rPr lang="en-US" b="1" dirty="0" smtClean="0"/>
              <a:t>CPK</a:t>
            </a:r>
            <a:r>
              <a:rPr lang="fa-IR" b="1" dirty="0" smtClean="0"/>
              <a:t> و </a:t>
            </a:r>
            <a:r>
              <a:rPr lang="fa-IR" b="1" dirty="0"/>
              <a:t>تاکی کاردی به پزشک اطلاع دهید.</a:t>
            </a:r>
            <a:endParaRPr lang="en-US" b="1" dirty="0"/>
          </a:p>
        </p:txBody>
      </p:sp>
    </p:spTree>
    <p:extLst>
      <p:ext uri="{BB962C8B-B14F-4D97-AF65-F5344CB8AC3E}">
        <p14:creationId xmlns:p14="http://schemas.microsoft.com/office/powerpoint/2010/main" val="271806939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furosemide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126978" name="Picture 2" descr="http://www.caspiantamin.com/sites/default/files/images/furosemide_s.jpg"/>
          <p:cNvPicPr>
            <a:picLocks noChangeAspect="1" noChangeArrowheads="1"/>
          </p:cNvPicPr>
          <p:nvPr/>
        </p:nvPicPr>
        <p:blipFill>
          <a:blip r:embed="rId2" cstate="print"/>
          <a:srcRect/>
          <a:stretch>
            <a:fillRect/>
          </a:stretch>
        </p:blipFill>
        <p:spPr bwMode="auto">
          <a:xfrm>
            <a:off x="1742684" y="2438400"/>
            <a:ext cx="5610616" cy="3276600"/>
          </a:xfrm>
          <a:prstGeom prst="rect">
            <a:avLst/>
          </a:prstGeom>
          <a:noFill/>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furosemide</a:t>
            </a:r>
            <a:endParaRPr lang="fa-IR" dirty="0"/>
          </a:p>
        </p:txBody>
      </p:sp>
      <p:sp>
        <p:nvSpPr>
          <p:cNvPr id="3" name="Content Placeholder 2"/>
          <p:cNvSpPr>
            <a:spLocks noGrp="1"/>
          </p:cNvSpPr>
          <p:nvPr>
            <p:ph idx="1"/>
          </p:nvPr>
        </p:nvSpPr>
        <p:spPr/>
        <p:txBody>
          <a:bodyPr/>
          <a:lstStyle/>
          <a:p>
            <a:pPr algn="r" rtl="1"/>
            <a:r>
              <a:rPr lang="fa-IR" b="1" dirty="0" smtClean="0"/>
              <a:t>موارد مصرف</a:t>
            </a:r>
          </a:p>
          <a:p>
            <a:pPr algn="r" rtl="1">
              <a:buNone/>
            </a:pPr>
            <a:r>
              <a:rPr lang="fa-IR" dirty="0" smtClean="0"/>
              <a:t>	فوروزمايد در درمان ادم ( همراه با نارسايي احتقاني قلب ، سيروز کبدي و بيماري کليوي ) ، کم ادراري ناشي از نارسايي کليوي ، زيادي خفيف تا متوسط فشارخون مصرف مي شود .</a:t>
            </a:r>
          </a:p>
          <a:p>
            <a:pPr algn="r" rtl="1">
              <a:buNone/>
            </a:pPr>
            <a:r>
              <a:rPr lang="fa-IR" dirty="0" smtClean="0"/>
              <a:t>	کاربرد اصلی در اورژانس در درمان ادم حاد ریوی است.</a:t>
            </a:r>
          </a:p>
          <a:p>
            <a:pPr algn="r" rtl="1"/>
            <a:endParaRPr lang="fa-I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furosemide</a:t>
            </a:r>
            <a:endParaRPr lang="fa-IR" dirty="0"/>
          </a:p>
        </p:txBody>
      </p:sp>
      <p:sp>
        <p:nvSpPr>
          <p:cNvPr id="3" name="Content Placeholder 2"/>
          <p:cNvSpPr>
            <a:spLocks noGrp="1"/>
          </p:cNvSpPr>
          <p:nvPr>
            <p:ph idx="1"/>
          </p:nvPr>
        </p:nvSpPr>
        <p:spPr/>
        <p:txBody>
          <a:bodyPr/>
          <a:lstStyle/>
          <a:p>
            <a:pPr algn="r" rtl="1"/>
            <a:r>
              <a:rPr lang="fa-IR" b="1" dirty="0" smtClean="0"/>
              <a:t>دوزاژ دارو</a:t>
            </a:r>
            <a:r>
              <a:rPr lang="fa-IR" dirty="0" smtClean="0"/>
              <a:t>: اگر بیمار لازیکس خوراکی مصرف می کند همان دوز خوراکی را به صورت وریدی تجویز می کنیم.</a:t>
            </a:r>
          </a:p>
          <a:p>
            <a:pPr algn="r" rtl="1">
              <a:buNone/>
            </a:pPr>
            <a:r>
              <a:rPr lang="fa-IR" dirty="0" smtClean="0"/>
              <a:t>	اگر مصرف خوراکی ندارد ابتدا 40 میلیگرم تزریق شده که در صورت عدم پاسخ دوزهای بیشتر 20 تا 30 دقیقه بعد قابل تکرار است. </a:t>
            </a:r>
          </a:p>
          <a:p>
            <a:pPr algn="r" rtl="1">
              <a:buNone/>
            </a:pPr>
            <a:r>
              <a:rPr lang="fa-IR" dirty="0" smtClean="0"/>
              <a:t>نکته: تزریق لازیکس به علت احتمال ایجاد اتوتوکسیسیته بایستی به آهستگی صورت گیرد.</a:t>
            </a:r>
          </a:p>
          <a:p>
            <a:pPr algn="r" rtl="1"/>
            <a:endParaRPr lang="fa-I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لازیکس:</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r" rtl="1"/>
            <a:r>
              <a:rPr lang="fa-IR" b="1" dirty="0" smtClean="0"/>
              <a:t>-</a:t>
            </a:r>
            <a:r>
              <a:rPr lang="fa-IR" b="1" dirty="0"/>
              <a:t>تزریق مستقیم دارو باید به آهسستگی انجام شود زیرا تزریق سریع می تواند منجر به سمیت </a:t>
            </a:r>
            <a:r>
              <a:rPr lang="fa-IR" b="1" dirty="0" smtClean="0"/>
              <a:t>گوش(کری موقت) </a:t>
            </a:r>
            <a:r>
              <a:rPr lang="fa-IR" b="1" dirty="0"/>
              <a:t>شود.</a:t>
            </a:r>
          </a:p>
          <a:p>
            <a:pPr algn="r" rtl="1"/>
            <a:r>
              <a:rPr lang="fa-IR" b="1" dirty="0"/>
              <a:t>-وضعیت الکترولیت های خون، گلوکز و </a:t>
            </a:r>
            <a:r>
              <a:rPr lang="en-US" b="1" dirty="0"/>
              <a:t>BUN </a:t>
            </a:r>
            <a:r>
              <a:rPr lang="fa-IR" b="1" dirty="0"/>
              <a:t>را تحت نظر داشته باشید.</a:t>
            </a:r>
          </a:p>
          <a:p>
            <a:pPr algn="r" rtl="1"/>
            <a:r>
              <a:rPr lang="fa-IR" b="1" dirty="0"/>
              <a:t>-وزن بیمار و میزان مصرف مایعات و برون ده ادراری را تحت نظر داشته باشید.</a:t>
            </a:r>
          </a:p>
          <a:p>
            <a:pPr algn="r" rtl="1"/>
            <a:r>
              <a:rPr lang="fa-IR" b="1" dirty="0"/>
              <a:t>-مهمترین علائم مسمومیت با دارو، دهیدراتاسیون، هیپوتانسیون و اختلال الکترولیتی می باشد.</a:t>
            </a:r>
            <a:endParaRPr lang="en-US" b="1" dirty="0"/>
          </a:p>
        </p:txBody>
      </p:sp>
    </p:spTree>
    <p:extLst>
      <p:ext uri="{BB962C8B-B14F-4D97-AF65-F5344CB8AC3E}">
        <p14:creationId xmlns:p14="http://schemas.microsoft.com/office/powerpoint/2010/main" val="36368229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هیدروکوتیزون</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stretch>
            <a:fillRect/>
          </a:stretch>
        </p:blipFill>
        <p:spPr>
          <a:xfrm>
            <a:off x="2362200" y="2847639"/>
            <a:ext cx="4038600" cy="2731172"/>
          </a:xfrm>
          <a:prstGeom prst="rect">
            <a:avLst/>
          </a:prstGeom>
        </p:spPr>
      </p:pic>
    </p:spTree>
    <p:extLst>
      <p:ext uri="{BB962C8B-B14F-4D97-AF65-F5344CB8AC3E}">
        <p14:creationId xmlns:p14="http://schemas.microsoft.com/office/powerpoint/2010/main" val="286886700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chemeClr val="accent1">
                    <a:lumMod val="75000"/>
                  </a:schemeClr>
                </a:solidFill>
              </a:rPr>
              <a:t>هیدروکوتیزون</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smtClean="0">
                <a:latin typeface="BNazaninBold"/>
              </a:rPr>
              <a:t>دسته </a:t>
            </a:r>
            <a:r>
              <a:rPr lang="fa-IR" b="1" dirty="0">
                <a:latin typeface="BNazaninBold"/>
              </a:rPr>
              <a:t>دارویی: گلوکوکورتیکوئید، مینرالوکورتیکوئید</a:t>
            </a:r>
          </a:p>
          <a:p>
            <a:pPr algn="just" rtl="1"/>
            <a:r>
              <a:rPr lang="fa-IR" b="1" dirty="0">
                <a:latin typeface="BNazaninBold"/>
              </a:rPr>
              <a:t>دسته درمانی: جایگزین آدنوکورتیکوئید، ضد التهاب</a:t>
            </a:r>
          </a:p>
          <a:p>
            <a:pPr algn="just" rtl="1"/>
            <a:r>
              <a:rPr lang="fa-IR" b="1" dirty="0">
                <a:latin typeface="BNazaninBold"/>
              </a:rPr>
              <a:t>شکل دارویی: ویال </a:t>
            </a:r>
            <a:r>
              <a:rPr lang="fa-IR" b="1" dirty="0">
                <a:latin typeface="Calibri-Bold"/>
              </a:rPr>
              <a:t>100</a:t>
            </a:r>
            <a:r>
              <a:rPr lang="en-US" b="1" dirty="0">
                <a:latin typeface="Calibri-Bold"/>
              </a:rPr>
              <a:t>mg</a:t>
            </a:r>
          </a:p>
          <a:p>
            <a:pPr algn="just" rtl="1"/>
            <a:r>
              <a:rPr lang="fa-IR" b="1" dirty="0">
                <a:latin typeface="BNazaninBold"/>
              </a:rPr>
              <a:t>موارد تجویز: التهاب شدید، نارسایی آدرنال، شوک، التهاب در درماتوزهای پاسخگو به کورتون، التهاب چشمی</a:t>
            </a:r>
          </a:p>
          <a:p>
            <a:pPr algn="just" rtl="1"/>
            <a:r>
              <a:rPr lang="fa-IR" b="1" dirty="0">
                <a:latin typeface="BNazaninBold"/>
              </a:rPr>
              <a:t>عوارض دارو: </a:t>
            </a:r>
            <a:r>
              <a:rPr lang="en-US" b="1" dirty="0">
                <a:latin typeface="Calibri-Bold"/>
              </a:rPr>
              <a:t>CHF </a:t>
            </a:r>
            <a:r>
              <a:rPr lang="en-US" b="1" dirty="0">
                <a:latin typeface="BNazaninBold"/>
              </a:rPr>
              <a:t>، </a:t>
            </a:r>
            <a:r>
              <a:rPr lang="fa-IR" b="1" dirty="0">
                <a:latin typeface="BNazaninBold"/>
              </a:rPr>
              <a:t>نارسایی حاد آدرنال</a:t>
            </a:r>
            <a:endParaRPr lang="en-US" dirty="0"/>
          </a:p>
        </p:txBody>
      </p:sp>
    </p:spTree>
    <p:extLst>
      <p:ext uri="{BB962C8B-B14F-4D97-AF65-F5344CB8AC3E}">
        <p14:creationId xmlns:p14="http://schemas.microsoft.com/office/powerpoint/2010/main" val="38560335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هیدروکورتیزون: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smtClean="0">
                <a:latin typeface="BNazaninBold"/>
              </a:rPr>
              <a:t>-</a:t>
            </a:r>
            <a:r>
              <a:rPr lang="fa-IR" b="1" dirty="0">
                <a:latin typeface="BNazaninBold"/>
              </a:rPr>
              <a:t>فشار خون و سطح سرمی الکترولیت ها کنترل شود، دارو می تواند منجر به هیپوکالمی و هیپوکلسمی شود.</a:t>
            </a:r>
          </a:p>
          <a:p>
            <a:pPr algn="just" rtl="1"/>
            <a:r>
              <a:rPr lang="fa-IR" b="1" dirty="0">
                <a:latin typeface="BNazaninBold"/>
              </a:rPr>
              <a:t>-بیمار را از نظر علائم نارسایی آدرنال بررسی نمایید: خستگی، ضعف عضلانی، درد مفاصل، تب، بی اشتهایی، تهوع</a:t>
            </a:r>
            <a:endParaRPr lang="en-US" dirty="0"/>
          </a:p>
        </p:txBody>
      </p:sp>
    </p:spTree>
    <p:extLst>
      <p:ext uri="{BB962C8B-B14F-4D97-AF65-F5344CB8AC3E}">
        <p14:creationId xmlns:p14="http://schemas.microsoft.com/office/powerpoint/2010/main" val="39724720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chemeClr val="accent1">
                    <a:lumMod val="75000"/>
                  </a:schemeClr>
                </a:solidFill>
              </a:rPr>
              <a:t>دیفن هیدرامین</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stretch>
            <a:fillRect/>
          </a:stretch>
        </p:blipFill>
        <p:spPr>
          <a:xfrm>
            <a:off x="2362200" y="2974670"/>
            <a:ext cx="4038600" cy="2477110"/>
          </a:xfrm>
          <a:prstGeom prst="rect">
            <a:avLst/>
          </a:prstGeom>
        </p:spPr>
      </p:pic>
    </p:spTree>
    <p:extLst>
      <p:ext uri="{BB962C8B-B14F-4D97-AF65-F5344CB8AC3E}">
        <p14:creationId xmlns:p14="http://schemas.microsoft.com/office/powerpoint/2010/main" val="113237826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دیفن هیدرامین</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a:latin typeface="BNazaninBold"/>
              </a:rPr>
              <a:t>دسته دارویی: آنتاگونیست گیرنده </a:t>
            </a:r>
            <a:r>
              <a:rPr lang="en-US" b="1" dirty="0">
                <a:latin typeface="Calibri-Bold"/>
              </a:rPr>
              <a:t>H1 </a:t>
            </a:r>
            <a:r>
              <a:rPr lang="en-US" b="1" dirty="0">
                <a:latin typeface="BNazaninBold"/>
              </a:rPr>
              <a:t>، </a:t>
            </a:r>
            <a:r>
              <a:rPr lang="fa-IR" b="1" dirty="0">
                <a:latin typeface="BNazaninBold"/>
              </a:rPr>
              <a:t>مشتق اتانول آمین</a:t>
            </a:r>
          </a:p>
          <a:p>
            <a:pPr algn="just" rtl="1"/>
            <a:r>
              <a:rPr lang="fa-IR" b="1" dirty="0">
                <a:latin typeface="BNazaninBold"/>
              </a:rPr>
              <a:t>دسته درمانی: آرامبخش، ضد حساسیت</a:t>
            </a:r>
          </a:p>
          <a:p>
            <a:pPr algn="just" rtl="1"/>
            <a:r>
              <a:rPr lang="fa-IR" b="1" dirty="0">
                <a:latin typeface="BNazaninBold"/>
              </a:rPr>
              <a:t>شکل دارویی: </a:t>
            </a:r>
            <a:r>
              <a:rPr lang="fa-IR" b="1" dirty="0">
                <a:latin typeface="Calibri-Bold"/>
              </a:rPr>
              <a:t>50</a:t>
            </a:r>
            <a:r>
              <a:rPr lang="en-US" b="1" dirty="0">
                <a:latin typeface="Calibri-Bold"/>
              </a:rPr>
              <a:t>mg/ml</a:t>
            </a:r>
          </a:p>
          <a:p>
            <a:pPr algn="just" rtl="1"/>
            <a:r>
              <a:rPr lang="fa-IR" b="1" dirty="0">
                <a:latin typeface="BNazaninBold"/>
              </a:rPr>
              <a:t>موارد تجویز: درمان علامتی وضعیت های آلرژیک شامل کهیر، آنژیوادم، رینیت، آنافیلاکسی، خواب آور، پارکینسونیسم، دیستونی حاد</a:t>
            </a:r>
            <a:endParaRPr lang="en-US" dirty="0"/>
          </a:p>
        </p:txBody>
      </p:sp>
    </p:spTree>
    <p:extLst>
      <p:ext uri="{BB962C8B-B14F-4D97-AF65-F5344CB8AC3E}">
        <p14:creationId xmlns:p14="http://schemas.microsoft.com/office/powerpoint/2010/main" val="406349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p>
        </p:txBody>
      </p:sp>
      <p:sp>
        <p:nvSpPr>
          <p:cNvPr id="3" name="Content Placeholder 2"/>
          <p:cNvSpPr>
            <a:spLocks noGrp="1"/>
          </p:cNvSpPr>
          <p:nvPr>
            <p:ph idx="1"/>
          </p:nvPr>
        </p:nvSpPr>
        <p:spPr/>
        <p:txBody>
          <a:bodyPr>
            <a:normAutofit/>
          </a:bodyPr>
          <a:lstStyle/>
          <a:p>
            <a:pPr algn="r" rtl="1">
              <a:buNone/>
            </a:pPr>
            <a:r>
              <a:rPr lang="fa-IR" sz="2800" i="1" dirty="0" smtClean="0">
                <a:solidFill>
                  <a:srgbClr val="FF0000"/>
                </a:solidFill>
              </a:rPr>
              <a:t>ایست قلبی</a:t>
            </a:r>
          </a:p>
          <a:p>
            <a:pPr algn="r" rtl="1"/>
            <a:r>
              <a:rPr lang="fa-IR" sz="2800" dirty="0" smtClean="0"/>
              <a:t>کودکان: داخل استخوانی یا داخل وریدی ۰/۰۱</a:t>
            </a:r>
            <a:r>
              <a:rPr lang="en-US" sz="2800" dirty="0" smtClean="0"/>
              <a:t>mg/kg  </a:t>
            </a:r>
            <a:r>
              <a:rPr lang="fa-IR" sz="2800" dirty="0" smtClean="0"/>
              <a:t> یا 0/1 </a:t>
            </a:r>
            <a:r>
              <a:rPr lang="en-US" sz="2800" dirty="0" smtClean="0"/>
              <a:t>cc/kg</a:t>
            </a:r>
            <a:r>
              <a:rPr lang="fa-IR" sz="2800" dirty="0" smtClean="0"/>
              <a:t>از محلول ۱:۱۰۰۰۰ </a:t>
            </a:r>
          </a:p>
          <a:p>
            <a:pPr algn="r" rtl="1">
              <a:buNone/>
            </a:pPr>
            <a:r>
              <a:rPr lang="fa-IR" sz="2800" dirty="0" smtClean="0"/>
              <a:t>	دوز داخل تراشه ۱۰ برابر دوز داخل استخوانی یا داخل وریدی استفاده شود.</a:t>
            </a:r>
            <a:br>
              <a:rPr lang="fa-IR" sz="2800"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دیفن هیدرامین</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a:latin typeface="BNazaninBold"/>
              </a:rPr>
              <a:t>عوارض جانبی: خواب آلودگی، بی حالی، شلی بدن، اختلال سایکوموتور، تاری دید، تهوع و استفراغ، تشدید حملات آسماتیک،</a:t>
            </a:r>
          </a:p>
          <a:p>
            <a:pPr algn="just" rtl="1"/>
            <a:r>
              <a:rPr lang="fa-IR" b="1" dirty="0">
                <a:latin typeface="BNazaninBold"/>
              </a:rPr>
              <a:t>واکنش آلرژیک، کلاپس قلبی-عروقی، تشنج</a:t>
            </a:r>
            <a:endParaRPr lang="en-US" dirty="0"/>
          </a:p>
        </p:txBody>
      </p:sp>
    </p:spTree>
    <p:extLst>
      <p:ext uri="{BB962C8B-B14F-4D97-AF65-F5344CB8AC3E}">
        <p14:creationId xmlns:p14="http://schemas.microsoft.com/office/powerpoint/2010/main" val="198306892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هپارین</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a:latin typeface="BNazaninBold"/>
              </a:rPr>
              <a:t>دسته درمانی: ضد </a:t>
            </a:r>
            <a:r>
              <a:rPr lang="fa-IR" b="1" dirty="0" smtClean="0">
                <a:latin typeface="BNazaninBold"/>
              </a:rPr>
              <a:t>انعقاد(آنتی کواگولانت)</a:t>
            </a:r>
            <a:endParaRPr lang="fa-IR" b="1" dirty="0">
              <a:latin typeface="BNazaninBold"/>
            </a:endParaRPr>
          </a:p>
          <a:p>
            <a:pPr lvl="0" algn="just" rtl="1">
              <a:buClr>
                <a:srgbClr val="83992A"/>
              </a:buClr>
            </a:pPr>
            <a:r>
              <a:rPr lang="fa-IR" b="1" dirty="0" smtClean="0">
                <a:latin typeface="BNazaninBold"/>
              </a:rPr>
              <a:t>شکل دارویی : </a:t>
            </a:r>
            <a:r>
              <a:rPr lang="en-US" b="1" dirty="0">
                <a:solidFill>
                  <a:prstClr val="black">
                    <a:lumMod val="85000"/>
                    <a:lumOff val="15000"/>
                  </a:prstClr>
                </a:solidFill>
                <a:latin typeface="Calibri-Bold"/>
              </a:rPr>
              <a:t>5000unit/1ml</a:t>
            </a:r>
            <a:r>
              <a:rPr lang="fa-IR" b="1" dirty="0">
                <a:solidFill>
                  <a:prstClr val="black">
                    <a:lumMod val="85000"/>
                    <a:lumOff val="15000"/>
                  </a:prstClr>
                </a:solidFill>
                <a:latin typeface="Calibri-Bold"/>
              </a:rPr>
              <a:t> </a:t>
            </a:r>
            <a:r>
              <a:rPr lang="en-US" b="1" dirty="0">
                <a:solidFill>
                  <a:prstClr val="black">
                    <a:lumMod val="85000"/>
                    <a:lumOff val="15000"/>
                  </a:prstClr>
                </a:solidFill>
                <a:latin typeface="Calibri-Bold"/>
              </a:rPr>
              <a:t> </a:t>
            </a:r>
            <a:r>
              <a:rPr lang="fa-IR" b="1" dirty="0">
                <a:solidFill>
                  <a:prstClr val="black">
                    <a:lumMod val="85000"/>
                    <a:lumOff val="15000"/>
                  </a:prstClr>
                </a:solidFill>
                <a:latin typeface="Calibri-Bold"/>
              </a:rPr>
              <a:t> </a:t>
            </a:r>
            <a:endParaRPr lang="fa-IR" b="1" dirty="0" smtClean="0">
              <a:latin typeface="BNazaninBold"/>
            </a:endParaRPr>
          </a:p>
          <a:p>
            <a:pPr lvl="0" algn="just" rtl="1">
              <a:buClr>
                <a:srgbClr val="83992A"/>
              </a:buClr>
            </a:pPr>
            <a:r>
              <a:rPr lang="fa-IR" b="1" dirty="0" smtClean="0">
                <a:latin typeface="BNazaninBold"/>
              </a:rPr>
              <a:t> </a:t>
            </a:r>
            <a:r>
              <a:rPr lang="fa-IR" b="1" dirty="0">
                <a:solidFill>
                  <a:prstClr val="black">
                    <a:lumMod val="85000"/>
                    <a:lumOff val="15000"/>
                  </a:prstClr>
                </a:solidFill>
                <a:latin typeface="BNazaninBold"/>
              </a:rPr>
              <a:t>موارد مصرف: پروفیلاکسی و درمان ترومبوز ورید </a:t>
            </a:r>
            <a:r>
              <a:rPr lang="fa-IR" b="1" dirty="0" smtClean="0">
                <a:solidFill>
                  <a:prstClr val="black">
                    <a:lumMod val="85000"/>
                    <a:lumOff val="15000"/>
                  </a:prstClr>
                </a:solidFill>
                <a:latin typeface="BNazaninBold"/>
              </a:rPr>
              <a:t>عمقی(</a:t>
            </a:r>
            <a:r>
              <a:rPr lang="en-US" b="1" dirty="0" smtClean="0">
                <a:solidFill>
                  <a:prstClr val="black">
                    <a:lumMod val="85000"/>
                    <a:lumOff val="15000"/>
                  </a:prstClr>
                </a:solidFill>
                <a:latin typeface="BNazaninBold"/>
              </a:rPr>
              <a:t>DVT</a:t>
            </a:r>
            <a:r>
              <a:rPr lang="fa-IR" b="1" dirty="0" smtClean="0">
                <a:solidFill>
                  <a:prstClr val="black">
                    <a:lumMod val="85000"/>
                    <a:lumOff val="15000"/>
                  </a:prstClr>
                </a:solidFill>
                <a:latin typeface="BNazaninBold"/>
              </a:rPr>
              <a:t>)</a:t>
            </a:r>
            <a:r>
              <a:rPr lang="en-US" b="1" dirty="0" smtClean="0">
                <a:solidFill>
                  <a:prstClr val="black">
                    <a:lumMod val="85000"/>
                    <a:lumOff val="15000"/>
                  </a:prstClr>
                </a:solidFill>
                <a:latin typeface="BNazaninBold"/>
              </a:rPr>
              <a:t> </a:t>
            </a:r>
            <a:r>
              <a:rPr lang="fa-IR" b="1" dirty="0" smtClean="0">
                <a:latin typeface="BNazaninBold"/>
              </a:rPr>
              <a:t>آنژین </a:t>
            </a:r>
            <a:r>
              <a:rPr lang="fa-IR" b="1" dirty="0">
                <a:latin typeface="BNazaninBold"/>
              </a:rPr>
              <a:t>صدری ناپایدار ،</a:t>
            </a:r>
            <a:r>
              <a:rPr lang="en-US" b="1" dirty="0">
                <a:latin typeface="Calibri-Bold"/>
              </a:rPr>
              <a:t>DIC </a:t>
            </a:r>
            <a:r>
              <a:rPr lang="en-US" b="1" dirty="0">
                <a:latin typeface="BNazaninBold"/>
              </a:rPr>
              <a:t>، </a:t>
            </a:r>
            <a:r>
              <a:rPr lang="fa-IR" b="1" dirty="0">
                <a:latin typeface="BNazaninBold"/>
              </a:rPr>
              <a:t>آمبولی ریوی، جراحی قلب باز </a:t>
            </a:r>
            <a:endParaRPr lang="en-US" b="1" dirty="0" smtClean="0">
              <a:latin typeface="BNazaninBold"/>
            </a:endParaRPr>
          </a:p>
          <a:p>
            <a:pPr lvl="0" algn="just" rtl="1">
              <a:buClr>
                <a:srgbClr val="83992A"/>
              </a:buClr>
            </a:pPr>
            <a:r>
              <a:rPr lang="fa-IR" b="1" dirty="0" smtClean="0">
                <a:latin typeface="BNazaninBold"/>
              </a:rPr>
              <a:t>عوارض </a:t>
            </a:r>
            <a:r>
              <a:rPr lang="fa-IR" b="1" dirty="0">
                <a:latin typeface="BNazaninBold"/>
              </a:rPr>
              <a:t>جانبی: خونریزی</a:t>
            </a:r>
            <a:endParaRPr lang="en-US" dirty="0"/>
          </a:p>
        </p:txBody>
      </p:sp>
    </p:spTree>
    <p:extLst>
      <p:ext uri="{BB962C8B-B14F-4D97-AF65-F5344CB8AC3E}">
        <p14:creationId xmlns:p14="http://schemas.microsoft.com/office/powerpoint/2010/main" val="25240961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solidFill>
                  <a:schemeClr val="accent1">
                    <a:lumMod val="75000"/>
                  </a:schemeClr>
                </a:solidFill>
              </a:rPr>
              <a:t>ملاحظات پرستاری هپارین: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en-US" b="1" dirty="0" smtClean="0">
                <a:latin typeface="BNazaninBold"/>
              </a:rPr>
              <a:t>PTT</a:t>
            </a:r>
            <a:r>
              <a:rPr lang="fa-IR" b="1" dirty="0" smtClean="0">
                <a:latin typeface="BNazaninBold"/>
              </a:rPr>
              <a:t>بیمار </a:t>
            </a:r>
            <a:r>
              <a:rPr lang="fa-IR" b="1" dirty="0">
                <a:latin typeface="BNazaninBold"/>
              </a:rPr>
              <a:t>بایستی چک شود. </a:t>
            </a:r>
            <a:endParaRPr lang="fa-IR" b="1" dirty="0" smtClean="0">
              <a:latin typeface="BNazaninBold"/>
            </a:endParaRPr>
          </a:p>
          <a:p>
            <a:pPr algn="r" rtl="1"/>
            <a:r>
              <a:rPr lang="fa-IR" b="1" dirty="0" smtClean="0">
                <a:latin typeface="BNazaninBold"/>
              </a:rPr>
              <a:t>-علائم خونریزی به طور مرتب چک شوند.</a:t>
            </a:r>
            <a:endParaRPr lang="en-US" dirty="0"/>
          </a:p>
        </p:txBody>
      </p:sp>
    </p:spTree>
    <p:extLst>
      <p:ext uri="{BB962C8B-B14F-4D97-AF65-F5344CB8AC3E}">
        <p14:creationId xmlns:p14="http://schemas.microsoft.com/office/powerpoint/2010/main" val="18012928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chemeClr val="accent1">
                    <a:lumMod val="75000"/>
                  </a:schemeClr>
                </a:solidFill>
              </a:rPr>
              <a:t>متوکلوپرامید</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stretch>
            <a:fillRect/>
          </a:stretch>
        </p:blipFill>
        <p:spPr>
          <a:xfrm>
            <a:off x="2743200" y="3012780"/>
            <a:ext cx="3733800" cy="2626020"/>
          </a:xfrm>
          <a:prstGeom prst="rect">
            <a:avLst/>
          </a:prstGeom>
        </p:spPr>
      </p:pic>
    </p:spTree>
    <p:extLst>
      <p:ext uri="{BB962C8B-B14F-4D97-AF65-F5344CB8AC3E}">
        <p14:creationId xmlns:p14="http://schemas.microsoft.com/office/powerpoint/2010/main" val="75819703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متوکلوپرامید</a:t>
            </a: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a:latin typeface="BNazaninBold"/>
              </a:rPr>
              <a:t>دسته دارویی: مشتق پاراآمینوبنزوتیک اسید</a:t>
            </a:r>
          </a:p>
          <a:p>
            <a:pPr algn="r" rtl="1"/>
            <a:r>
              <a:rPr lang="fa-IR" b="1" dirty="0">
                <a:latin typeface="BNazaninBold"/>
              </a:rPr>
              <a:t>دسته درمانی: محرک </a:t>
            </a:r>
            <a:r>
              <a:rPr lang="en-US" b="1" dirty="0">
                <a:latin typeface="Calibri-Bold"/>
              </a:rPr>
              <a:t>GI</a:t>
            </a:r>
          </a:p>
          <a:p>
            <a:pPr algn="r" rtl="1"/>
            <a:r>
              <a:rPr lang="fa-IR" b="1" dirty="0">
                <a:latin typeface="BNazaninBold"/>
              </a:rPr>
              <a:t>شکل دارویی: </a:t>
            </a:r>
            <a:r>
              <a:rPr lang="fa-IR" b="1" dirty="0">
                <a:latin typeface="Calibri-Bold"/>
              </a:rPr>
              <a:t>10</a:t>
            </a:r>
            <a:r>
              <a:rPr lang="en-US" b="1" dirty="0">
                <a:latin typeface="Calibri-Bold"/>
              </a:rPr>
              <a:t>mg/2ml</a:t>
            </a:r>
          </a:p>
          <a:p>
            <a:pPr algn="r" rtl="1"/>
            <a:r>
              <a:rPr lang="fa-IR" b="1" dirty="0">
                <a:latin typeface="BNazaninBold"/>
              </a:rPr>
              <a:t>موارد مصرف: جلوگیری یا کاهش تهوع و استفراغ، رفلاکس معده به مری</a:t>
            </a:r>
          </a:p>
          <a:p>
            <a:pPr algn="r" rtl="1"/>
            <a:r>
              <a:rPr lang="fa-IR" b="1" dirty="0">
                <a:latin typeface="BNazaninBold"/>
              </a:rPr>
              <a:t>عوارض دارو: عوارض اکستراپیرامیدال، راش پوستی و تهوع</a:t>
            </a:r>
            <a:endParaRPr lang="en-US" dirty="0"/>
          </a:p>
        </p:txBody>
      </p:sp>
    </p:spTree>
    <p:extLst>
      <p:ext uri="{BB962C8B-B14F-4D97-AF65-F5344CB8AC3E}">
        <p14:creationId xmlns:p14="http://schemas.microsoft.com/office/powerpoint/2010/main" val="27781627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a:t>
            </a:r>
            <a:r>
              <a:rPr lang="fa-IR" dirty="0">
                <a:solidFill>
                  <a:schemeClr val="accent1">
                    <a:lumMod val="75000"/>
                  </a:schemeClr>
                </a:solidFill>
              </a:rPr>
              <a:t> </a:t>
            </a:r>
            <a:r>
              <a:rPr lang="fa-IR" dirty="0" smtClean="0">
                <a:solidFill>
                  <a:schemeClr val="accent1">
                    <a:lumMod val="75000"/>
                  </a:schemeClr>
                </a:solidFill>
              </a:rPr>
              <a:t>متوکلوپرامید:</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smtClean="0">
                <a:latin typeface="BNazaninBold"/>
              </a:rPr>
              <a:t>-</a:t>
            </a:r>
            <a:r>
              <a:rPr lang="fa-IR" b="1" dirty="0">
                <a:latin typeface="BNazaninBold"/>
              </a:rPr>
              <a:t>تزریق داخل وریدی سریع می تواند باعث بروز اضطراب، بی قراری موقت ولی شدید و به دنبال آن خواب آلودگی گردد.</a:t>
            </a:r>
          </a:p>
          <a:p>
            <a:pPr algn="just" rtl="1"/>
            <a:r>
              <a:rPr lang="fa-IR" b="1" dirty="0">
                <a:latin typeface="BNazaninBold"/>
              </a:rPr>
              <a:t>-در صورت شک به انسداد روده نباید مصرف شود.</a:t>
            </a:r>
          </a:p>
          <a:p>
            <a:pPr algn="just" rtl="1"/>
            <a:r>
              <a:rPr lang="fa-IR" b="1" dirty="0">
                <a:latin typeface="BNazaninBold"/>
              </a:rPr>
              <a:t>-عارضه اکستراپیرامیدال ممکن است در 24 تا 48 ساعت اول بروز کند که علائم آن حرکات غیر ارادی و اسپاسم می </a:t>
            </a:r>
            <a:r>
              <a:rPr lang="fa-IR" b="1" dirty="0" smtClean="0">
                <a:latin typeface="BNazaninBold"/>
              </a:rPr>
              <a:t>باشد(مانند </a:t>
            </a:r>
            <a:r>
              <a:rPr lang="fa-IR" b="1" dirty="0">
                <a:latin typeface="BNazaninBold"/>
              </a:rPr>
              <a:t>کج شدن یک طرف </a:t>
            </a:r>
            <a:r>
              <a:rPr lang="fa-IR" b="1" dirty="0" smtClean="0">
                <a:latin typeface="BNazaninBold"/>
              </a:rPr>
              <a:t>صورت)</a:t>
            </a:r>
            <a:endParaRPr lang="en-US" dirty="0"/>
          </a:p>
        </p:txBody>
      </p:sp>
    </p:spTree>
    <p:extLst>
      <p:ext uri="{BB962C8B-B14F-4D97-AF65-F5344CB8AC3E}">
        <p14:creationId xmlns:p14="http://schemas.microsoft.com/office/powerpoint/2010/main" val="41816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solidFill>
                  <a:schemeClr val="accent1">
                    <a:lumMod val="75000"/>
                  </a:schemeClr>
                </a:solidFill>
              </a:rPr>
              <a:t>ملاحظات پرستاری اپی نفرین</a:t>
            </a:r>
            <a:endParaRPr lang="en-US" b="1"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dirty="0" smtClean="0"/>
              <a:t>-</a:t>
            </a:r>
            <a:r>
              <a:rPr lang="fa-IR" sz="3200" b="1" dirty="0"/>
              <a:t>فشار خون، سرعت ضربان قلب و برون ده ادراری بیمار را به دقت تحت نظر بگیرید. -با توجه به محرک بودن دارو از نشت آن به بافت های مجاور اجتناب گردد زیرا می تواند باعث نکروز بافت شود.</a:t>
            </a:r>
            <a:endParaRPr lang="en-US" sz="3200" b="1" dirty="0"/>
          </a:p>
        </p:txBody>
      </p:sp>
    </p:spTree>
    <p:extLst>
      <p:ext uri="{BB962C8B-B14F-4D97-AF65-F5344CB8AC3E}">
        <p14:creationId xmlns:p14="http://schemas.microsoft.com/office/powerpoint/2010/main" val="2556612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atropine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81922" name="Picture 2" descr="http://sinahospital.tums.ac.ir/images/news/634883022489824000.jpg"/>
          <p:cNvPicPr>
            <a:picLocks noChangeAspect="1" noChangeArrowheads="1"/>
          </p:cNvPicPr>
          <p:nvPr/>
        </p:nvPicPr>
        <p:blipFill>
          <a:blip r:embed="rId2" cstate="print"/>
          <a:srcRect/>
          <a:stretch>
            <a:fillRect/>
          </a:stretch>
        </p:blipFill>
        <p:spPr bwMode="auto">
          <a:xfrm>
            <a:off x="1524000" y="2490134"/>
            <a:ext cx="4953000" cy="344499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atropine</a:t>
            </a:r>
            <a:endParaRPr lang="fa-IR" dirty="0"/>
          </a:p>
        </p:txBody>
      </p:sp>
      <p:sp>
        <p:nvSpPr>
          <p:cNvPr id="3" name="Content Placeholder 2"/>
          <p:cNvSpPr>
            <a:spLocks noGrp="1"/>
          </p:cNvSpPr>
          <p:nvPr>
            <p:ph idx="1"/>
          </p:nvPr>
        </p:nvSpPr>
        <p:spPr/>
        <p:txBody>
          <a:bodyPr>
            <a:normAutofit/>
          </a:bodyPr>
          <a:lstStyle/>
          <a:p>
            <a:pPr algn="r" rtl="1"/>
            <a:r>
              <a:rPr lang="fa-IR" b="1" dirty="0" smtClean="0"/>
              <a:t>گروه دارویی: پاراسمپاتولیتیک (آنتی کولینرژیک)</a:t>
            </a:r>
          </a:p>
          <a:p>
            <a:pPr algn="r" rtl="1"/>
            <a:r>
              <a:rPr lang="fa-IR" b="1" dirty="0" smtClean="0"/>
              <a:t> مکانیسم اثر: بلوک گیرنده های استیل کولین، افزایش ضربان قلب، کاهش حرکات دستگاه گوارشی، دستگاه ادراری و صفراوی و اثرات ضد ترشحی</a:t>
            </a:r>
          </a:p>
          <a:p>
            <a:pPr algn="r" rtl="1"/>
            <a:r>
              <a:rPr lang="fa-IR" b="1" dirty="0" smtClean="0"/>
              <a:t> موارد کاربرد: برادیکاردی علامت دار، دوزهای بالاتر بعنوان پادزهر برای مسمومیت با ارگانوفسفره ها</a:t>
            </a:r>
            <a:r>
              <a:rPr lang="fa-IR" dirty="0" smtClean="0"/>
              <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atropine</a:t>
            </a:r>
            <a:endParaRPr lang="fa-IR" dirty="0"/>
          </a:p>
        </p:txBody>
      </p:sp>
      <p:sp>
        <p:nvSpPr>
          <p:cNvPr id="3" name="Content Placeholder 2"/>
          <p:cNvSpPr>
            <a:spLocks noGrp="1"/>
          </p:cNvSpPr>
          <p:nvPr>
            <p:ph idx="1"/>
          </p:nvPr>
        </p:nvSpPr>
        <p:spPr/>
        <p:txBody>
          <a:bodyPr>
            <a:normAutofit/>
          </a:bodyPr>
          <a:lstStyle/>
          <a:p>
            <a:pPr algn="r" rtl="1"/>
            <a:r>
              <a:rPr lang="fa-IR" sz="2800" b="1" dirty="0" smtClean="0"/>
              <a:t>موارد منع کاربرد: در شرایط اورژانس منع مصرف مطلق ندارد.</a:t>
            </a:r>
          </a:p>
          <a:p>
            <a:pPr algn="r" rtl="1"/>
            <a:r>
              <a:rPr lang="fa-IR" sz="2800" b="1" dirty="0" smtClean="0"/>
              <a:t>اثرات جانبی: تپش قلب، تاکی کاردی، گشاد شدن مردمک، گرگرفتگی آتروپینی،ا حتباس ادراری، خشکی دهان، سردرد، سرگیجه، اضطراب</a:t>
            </a:r>
            <a:br>
              <a:rPr lang="fa-IR" sz="2800" b="1" dirty="0" smtClean="0"/>
            </a:br>
            <a:r>
              <a:rPr lang="fa-IR" dirty="0" smtClean="0"/>
              <a:t/>
            </a:r>
            <a:br>
              <a:rPr lang="fa-IR" dirty="0" smtClean="0"/>
            </a:br>
            <a:endParaRPr lang="fa-I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atropine</a:t>
            </a:r>
            <a:endParaRPr lang="fa-IR" dirty="0"/>
          </a:p>
        </p:txBody>
      </p:sp>
      <p:sp>
        <p:nvSpPr>
          <p:cNvPr id="3" name="Content Placeholder 2"/>
          <p:cNvSpPr>
            <a:spLocks noGrp="1"/>
          </p:cNvSpPr>
          <p:nvPr>
            <p:ph idx="1"/>
          </p:nvPr>
        </p:nvSpPr>
        <p:spPr/>
        <p:txBody>
          <a:bodyPr>
            <a:normAutofit fontScale="92500" lnSpcReduction="10000"/>
          </a:bodyPr>
          <a:lstStyle/>
          <a:p>
            <a:pPr algn="r" rtl="1">
              <a:buNone/>
            </a:pPr>
            <a:r>
              <a:rPr lang="fa-IR" sz="2600" b="1" dirty="0" smtClean="0"/>
              <a:t>دوز مصرفی:</a:t>
            </a:r>
          </a:p>
          <a:p>
            <a:pPr algn="r" rtl="1">
              <a:buNone/>
            </a:pPr>
            <a:r>
              <a:rPr lang="fa-IR" sz="2600" b="1" dirty="0" smtClean="0"/>
              <a:t>	</a:t>
            </a:r>
            <a:r>
              <a:rPr lang="fa-IR" sz="2600" b="1" i="1" dirty="0" smtClean="0">
                <a:solidFill>
                  <a:srgbClr val="FF0000"/>
                </a:solidFill>
              </a:rPr>
              <a:t>برادیکاردی سینوسی علامت دار</a:t>
            </a:r>
            <a:r>
              <a:rPr lang="fa-IR" sz="2600" b="1" dirty="0" smtClean="0"/>
              <a:t>:</a:t>
            </a:r>
          </a:p>
          <a:p>
            <a:pPr algn="r" rtl="1">
              <a:buNone/>
            </a:pPr>
            <a:r>
              <a:rPr lang="fa-IR" sz="2600" b="1" dirty="0" smtClean="0"/>
              <a:t>	 بزرگسالان: ۰/۵</a:t>
            </a:r>
            <a:r>
              <a:rPr lang="en-US" sz="2600" b="1" dirty="0" smtClean="0"/>
              <a:t> mg </a:t>
            </a:r>
            <a:r>
              <a:rPr lang="fa-IR" sz="2600" b="1" dirty="0" smtClean="0"/>
              <a:t>تا سقف دوز ۳</a:t>
            </a:r>
            <a:r>
              <a:rPr lang="en-US" sz="2600" b="1" dirty="0" smtClean="0"/>
              <a:t>mg </a:t>
            </a:r>
            <a:endParaRPr lang="fa-IR" sz="2600" b="1" dirty="0" smtClean="0"/>
          </a:p>
          <a:p>
            <a:pPr algn="r" rtl="1">
              <a:buNone/>
            </a:pPr>
            <a:r>
              <a:rPr lang="fa-IR" sz="2600" b="1" dirty="0" smtClean="0"/>
              <a:t>	کودکان: دوز اولیه ۰/۰۲</a:t>
            </a:r>
            <a:r>
              <a:rPr lang="en-US" sz="2600" b="1" dirty="0" smtClean="0"/>
              <a:t>mg/kg </a:t>
            </a:r>
            <a:r>
              <a:rPr lang="fa-IR" sz="2600" b="1" dirty="0" smtClean="0"/>
              <a:t>حداقل ۰/۱</a:t>
            </a:r>
            <a:r>
              <a:rPr lang="en-US" sz="2600" b="1" dirty="0" smtClean="0"/>
              <a:t> mg </a:t>
            </a:r>
            <a:r>
              <a:rPr lang="fa-IR" sz="2600" b="1" dirty="0" smtClean="0"/>
              <a:t>وحداکثر ۰/۵</a:t>
            </a:r>
            <a:r>
              <a:rPr lang="en-US" sz="2600" b="1" dirty="0" smtClean="0"/>
              <a:t>mg</a:t>
            </a:r>
            <a:r>
              <a:rPr lang="fa-IR" sz="2600" b="1" dirty="0" smtClean="0"/>
              <a:t>. این دوز در صورت نیاز بعداز ۳الی ۵ دقیقه فقط یکبار تکرار شود.</a:t>
            </a:r>
            <a:r>
              <a:rPr lang="fa-IR" sz="2600" dirty="0" smtClean="0"/>
              <a:t/>
            </a:r>
            <a:br>
              <a:rPr lang="fa-IR" sz="2600" dirty="0" smtClean="0"/>
            </a:br>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atropine</a:t>
            </a:r>
            <a:endParaRPr lang="fa-IR" dirty="0"/>
          </a:p>
        </p:txBody>
      </p:sp>
      <p:sp>
        <p:nvSpPr>
          <p:cNvPr id="3" name="Content Placeholder 2"/>
          <p:cNvSpPr>
            <a:spLocks noGrp="1"/>
          </p:cNvSpPr>
          <p:nvPr>
            <p:ph idx="1"/>
          </p:nvPr>
        </p:nvSpPr>
        <p:spPr/>
        <p:txBody>
          <a:bodyPr>
            <a:normAutofit/>
          </a:bodyPr>
          <a:lstStyle/>
          <a:p>
            <a:pPr algn="r" rtl="1"/>
            <a:r>
              <a:rPr lang="fa-IR" sz="2800" b="1" i="1" dirty="0" smtClean="0">
                <a:solidFill>
                  <a:srgbClr val="FF0000"/>
                </a:solidFill>
              </a:rPr>
              <a:t>مسمومیت با ارگانوفسفره:</a:t>
            </a:r>
          </a:p>
          <a:p>
            <a:pPr algn="r" rtl="1">
              <a:buNone/>
            </a:pPr>
            <a:r>
              <a:rPr lang="fa-IR" sz="2800" b="1" i="1" dirty="0" smtClean="0">
                <a:solidFill>
                  <a:srgbClr val="FF0000"/>
                </a:solidFill>
              </a:rPr>
              <a:t>	 </a:t>
            </a:r>
            <a:r>
              <a:rPr lang="fa-IR" sz="2800" b="1" dirty="0" smtClean="0"/>
              <a:t>دوزهای بالای آتروپین با توجه به پاسخ درمانی و برطرف شدن علایم مسمومیت به کار میرود و حداکثر دوز تعریف نشده است.۲  الی ۵</a:t>
            </a:r>
            <a:r>
              <a:rPr lang="en-US" sz="2800" b="1" dirty="0" smtClean="0"/>
              <a:t>mg،</a:t>
            </a:r>
            <a:r>
              <a:rPr lang="fa-IR" sz="2800" b="1" dirty="0" smtClean="0"/>
              <a:t> وریدی یا عضلانی هر ۱۰ یا۱۵ دقیقه .  </a:t>
            </a:r>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chemeClr val="accent1">
                    <a:lumMod val="75000"/>
                  </a:schemeClr>
                </a:solidFill>
              </a:rPr>
              <a:t>ملاحظات پرستاری آتروپین</a:t>
            </a:r>
            <a:endParaRPr lang="en-US"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just" rtl="1"/>
            <a:r>
              <a:rPr lang="fa-IR" sz="2800" b="1" dirty="0" smtClean="0"/>
              <a:t>-</a:t>
            </a:r>
            <a:r>
              <a:rPr lang="fa-IR" sz="2800" b="1" dirty="0"/>
              <a:t>نسبت به تغییرات سرعت و ریتم نبض هوشیار باشید. -مراقب برادی کاردی اولیه، به ویژه در بیمارانی که دوز پایین دریافت می کنند باشید)تزریق آهسته و تجویز دوز کمتر از 5.0 میلی گرم منجر به برادی کاردی می شود. -در بیماران با آسیب </a:t>
            </a:r>
            <a:r>
              <a:rPr lang="en-US" sz="2800" b="1" dirty="0"/>
              <a:t>CNS </a:t>
            </a:r>
            <a:r>
              <a:rPr lang="fa-IR" sz="2800" b="1" dirty="0"/>
              <a:t>که آتروپین دریافت می کنند اندازه مردمک یک </a:t>
            </a:r>
            <a:r>
              <a:rPr lang="fa-IR" sz="2800" b="1" dirty="0" smtClean="0"/>
              <a:t>علامت </a:t>
            </a:r>
            <a:r>
              <a:rPr lang="fa-IR" sz="2800" b="1" dirty="0"/>
              <a:t>تشخیصی قابل اعتماد نخواهد بود.</a:t>
            </a:r>
            <a:endParaRPr lang="en-US" sz="2800" b="1" dirty="0"/>
          </a:p>
        </p:txBody>
      </p:sp>
    </p:spTree>
    <p:extLst>
      <p:ext uri="{BB962C8B-B14F-4D97-AF65-F5344CB8AC3E}">
        <p14:creationId xmlns:p14="http://schemas.microsoft.com/office/powerpoint/2010/main" val="4030569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a:ln>
                  <a:noFill/>
                </a:ln>
                <a:solidFill>
                  <a:schemeClr val="accent1">
                    <a:lumMod val="75000"/>
                  </a:schemeClr>
                </a:solidFill>
                <a:ea typeface="+mn-ea"/>
                <a:cs typeface="Times New Roman" panose="02020603050405020304" pitchFamily="18" charset="0"/>
              </a:rPr>
              <a:t>تعریف ترالی </a:t>
            </a:r>
            <a:r>
              <a:rPr lang="fa-IR" sz="3600" b="1" dirty="0" smtClean="0">
                <a:ln>
                  <a:noFill/>
                </a:ln>
                <a:solidFill>
                  <a:schemeClr val="accent1">
                    <a:lumMod val="75000"/>
                  </a:schemeClr>
                </a:solidFill>
                <a:ea typeface="+mn-ea"/>
                <a:cs typeface="Times New Roman" panose="02020603050405020304" pitchFamily="18" charset="0"/>
              </a:rPr>
              <a:t>اورژانس</a:t>
            </a:r>
            <a:endParaRPr lang="en-US" sz="3600" b="1" dirty="0">
              <a:solidFill>
                <a:schemeClr val="accent1">
                  <a:lumMod val="75000"/>
                </a:schemeClr>
              </a:solidFill>
            </a:endParaRPr>
          </a:p>
        </p:txBody>
      </p:sp>
      <p:sp>
        <p:nvSpPr>
          <p:cNvPr id="3" name="Content Placeholder 2"/>
          <p:cNvSpPr>
            <a:spLocks noGrp="1"/>
          </p:cNvSpPr>
          <p:nvPr>
            <p:ph idx="1"/>
          </p:nvPr>
        </p:nvSpPr>
        <p:spPr/>
        <p:txBody>
          <a:bodyPr/>
          <a:lstStyle/>
          <a:p>
            <a:pPr algn="just" rtl="1"/>
            <a:r>
              <a:rPr lang="fa-IR" b="1" dirty="0" smtClean="0"/>
              <a:t>ترالی </a:t>
            </a:r>
            <a:r>
              <a:rPr lang="fa-IR" b="1" dirty="0"/>
              <a:t>اورژانس یک واحد متحرک برای برای احیای قلبی ریوی است که با تمام داروهای حیاتی و ملزومات مورد نیاز تیم اورژانس در زمان احیا از قبل تجهیز و طراحی شده است. این واحد متحرک در محل های استراتژیک بیمارستان یا اورژانس قرار گرفته و قادر است در زمان توقف عمل قلب و </a:t>
            </a:r>
            <a:r>
              <a:rPr lang="fa-IR" b="1" dirty="0" smtClean="0"/>
              <a:t>ریه(و </a:t>
            </a:r>
            <a:r>
              <a:rPr lang="fa-IR" b="1" dirty="0"/>
              <a:t>موارد خطیر </a:t>
            </a:r>
            <a:r>
              <a:rPr lang="fa-IR" b="1" dirty="0" smtClean="0"/>
              <a:t>دیگر) </a:t>
            </a:r>
            <a:r>
              <a:rPr lang="fa-IR" b="1" dirty="0"/>
              <a:t>به سهولت بر بالین بیمار آورده شده و توسط تیم اورژانس مورد استفاده قرار گیرد. </a:t>
            </a:r>
            <a:endParaRPr lang="en-US" b="1" dirty="0"/>
          </a:p>
        </p:txBody>
      </p:sp>
    </p:spTree>
    <p:extLst>
      <p:ext uri="{BB962C8B-B14F-4D97-AF65-F5344CB8AC3E}">
        <p14:creationId xmlns:p14="http://schemas.microsoft.com/office/powerpoint/2010/main" val="2899872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solidFill>
                  <a:schemeClr val="accent1">
                    <a:lumMod val="75000"/>
                  </a:schemeClr>
                </a:solidFill>
              </a:rPr>
              <a:t>lidocaine</a:t>
            </a:r>
            <a:endParaRPr lang="fa-IR" sz="4400" b="1"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76802" name="Picture 2" descr="http://www.caspiantamin.com/sites/default/files/images/lidocaine_s.jpg"/>
          <p:cNvPicPr>
            <a:picLocks noChangeAspect="1" noChangeArrowheads="1"/>
          </p:cNvPicPr>
          <p:nvPr/>
        </p:nvPicPr>
        <p:blipFill>
          <a:blip r:embed="rId2" cstate="print"/>
          <a:srcRect/>
          <a:stretch>
            <a:fillRect/>
          </a:stretch>
        </p:blipFill>
        <p:spPr bwMode="auto">
          <a:xfrm>
            <a:off x="1219201" y="2219204"/>
            <a:ext cx="6857999" cy="402919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lidocaine</a:t>
            </a:r>
            <a:endParaRPr lang="fa-IR" dirty="0"/>
          </a:p>
        </p:txBody>
      </p:sp>
      <p:sp>
        <p:nvSpPr>
          <p:cNvPr id="3" name="Content Placeholder 2"/>
          <p:cNvSpPr>
            <a:spLocks noGrp="1"/>
          </p:cNvSpPr>
          <p:nvPr>
            <p:ph idx="1"/>
          </p:nvPr>
        </p:nvSpPr>
        <p:spPr/>
        <p:txBody>
          <a:bodyPr>
            <a:normAutofit/>
          </a:bodyPr>
          <a:lstStyle/>
          <a:p>
            <a:pPr algn="just" rtl="1"/>
            <a:r>
              <a:rPr lang="fa-IR" sz="2800" b="1" dirty="0" smtClean="0"/>
              <a:t>لیدوکائین به صورت وریدی در آریتمی‌های قلبی به خصوص آریتمی‌های بطنی کاربرد دارد.</a:t>
            </a:r>
          </a:p>
          <a:p>
            <a:pPr algn="just" rtl="1"/>
            <a:r>
              <a:rPr lang="fa-IR" sz="2800" b="1" dirty="0" smtClean="0"/>
              <a:t> از داروهای ضد آریتمی کلاس </a:t>
            </a:r>
            <a:r>
              <a:rPr lang="en-US" sz="2800" b="1" dirty="0" err="1" smtClean="0"/>
              <a:t>Ib</a:t>
            </a:r>
            <a:r>
              <a:rPr lang="en-US" sz="2800" b="1" dirty="0" smtClean="0"/>
              <a:t> </a:t>
            </a:r>
            <a:r>
              <a:rPr lang="fa-IR" sz="2800" b="1" dirty="0" smtClean="0"/>
              <a:t>است و بر فاز صفر پتانسیل عمل سلولهای قلبی موثر است.</a:t>
            </a:r>
          </a:p>
          <a:p>
            <a:pPr algn="just" rtl="1"/>
            <a:r>
              <a:rPr lang="fa-IR" sz="2800" b="1" dirty="0" smtClean="0"/>
              <a:t> سرعت هدایت الکتریکی را در سراسر سیستم هدایتی میوکارد کند می‌سازد.</a:t>
            </a:r>
          </a:p>
          <a:p>
            <a:pPr algn="r" rtl="1"/>
            <a:endParaRPr lang="fa-I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lidocaine</a:t>
            </a:r>
            <a:endParaRPr lang="fa-IR" dirty="0"/>
          </a:p>
        </p:txBody>
      </p:sp>
      <p:sp>
        <p:nvSpPr>
          <p:cNvPr id="3" name="Content Placeholder 2"/>
          <p:cNvSpPr>
            <a:spLocks noGrp="1"/>
          </p:cNvSpPr>
          <p:nvPr>
            <p:ph idx="1"/>
          </p:nvPr>
        </p:nvSpPr>
        <p:spPr/>
        <p:txBody>
          <a:bodyPr>
            <a:normAutofit/>
          </a:bodyPr>
          <a:lstStyle/>
          <a:p>
            <a:pPr algn="just" rtl="1"/>
            <a:r>
              <a:rPr lang="fa-IR" sz="2800" b="1" dirty="0" smtClean="0"/>
              <a:t>مکانیسم اثر:</a:t>
            </a:r>
          </a:p>
          <a:p>
            <a:pPr algn="just" rtl="1">
              <a:buNone/>
            </a:pPr>
            <a:r>
              <a:rPr lang="fa-IR" sz="2800" dirty="0" smtClean="0"/>
              <a:t>	</a:t>
            </a:r>
            <a:r>
              <a:rPr lang="fa-IR" sz="2800" b="1" dirty="0" smtClean="0"/>
              <a:t>لیدوکائین با رقابت با کلسیم در نشستن بر روی گیرنده‌های غشائی عصبی باعث کنترل عبور سدیم از وراء غشای سلولی می‌شود و مرحله دپولاریزاسیون پتاسیل عمل را کاهش می‌دهد.</a:t>
            </a:r>
          </a:p>
          <a:p>
            <a:pPr algn="r" rtl="1">
              <a:buNone/>
            </a:pPr>
            <a:r>
              <a:rPr lang="fa-IR" dirty="0" smtClean="0"/>
              <a:t>	</a:t>
            </a:r>
            <a:endParaRPr lang="fa-I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lidocaine</a:t>
            </a:r>
            <a:endParaRPr lang="fa-IR" dirty="0"/>
          </a:p>
        </p:txBody>
      </p:sp>
      <p:sp>
        <p:nvSpPr>
          <p:cNvPr id="3" name="Content Placeholder 2"/>
          <p:cNvSpPr>
            <a:spLocks noGrp="1"/>
          </p:cNvSpPr>
          <p:nvPr>
            <p:ph idx="1"/>
          </p:nvPr>
        </p:nvSpPr>
        <p:spPr/>
        <p:txBody>
          <a:bodyPr>
            <a:normAutofit lnSpcReduction="10000"/>
          </a:bodyPr>
          <a:lstStyle/>
          <a:p>
            <a:pPr algn="r" rtl="1"/>
            <a:r>
              <a:rPr lang="fa-IR" b="1" dirty="0" smtClean="0"/>
              <a:t>موارد و مقدار مصرف: </a:t>
            </a:r>
            <a:br>
              <a:rPr lang="fa-IR" b="1" dirty="0" smtClean="0"/>
            </a:br>
            <a:r>
              <a:rPr lang="fa-IR" b="1" i="1" dirty="0" smtClean="0">
                <a:solidFill>
                  <a:srgbClr val="FF0000"/>
                </a:solidFill>
              </a:rPr>
              <a:t>آريتمي بطني ناشي از انفاركتوس ميوكارد</a:t>
            </a:r>
            <a:r>
              <a:rPr lang="fa-IR" b="1" dirty="0" smtClean="0"/>
              <a:t>، </a:t>
            </a:r>
            <a:r>
              <a:rPr lang="fa-IR" b="1" i="1" dirty="0" smtClean="0">
                <a:solidFill>
                  <a:srgbClr val="FF0000"/>
                </a:solidFill>
              </a:rPr>
              <a:t>تاكيكاردي بطني</a:t>
            </a:r>
            <a:r>
              <a:rPr lang="fa-IR" b="1" dirty="0" smtClean="0"/>
              <a:t>. </a:t>
            </a:r>
            <a:br>
              <a:rPr lang="fa-IR" b="1" dirty="0" smtClean="0"/>
            </a:br>
            <a:r>
              <a:rPr lang="fa-IR" b="1" dirty="0" smtClean="0"/>
              <a:t>بزرگسالان: مقدار 100-50 ميلي‌گرم</a:t>
            </a:r>
            <a:r>
              <a:rPr lang="en-US" b="1" dirty="0" smtClean="0"/>
              <a:t>(mg/Kg 1.5-1) </a:t>
            </a:r>
            <a:r>
              <a:rPr lang="fa-IR" b="1" dirty="0" smtClean="0"/>
              <a:t> با سرعت 50-25 ميلي‌گرم در دقيقه به صورت يك باره </a:t>
            </a:r>
            <a:r>
              <a:rPr lang="en-US" b="1" dirty="0" smtClean="0"/>
              <a:t>(bolus) </a:t>
            </a:r>
            <a:r>
              <a:rPr lang="fa-IR" b="1" dirty="0" smtClean="0"/>
              <a:t>تزريق وريدي مي‌شود. </a:t>
            </a:r>
            <a:br>
              <a:rPr lang="fa-IR" b="1" dirty="0" smtClean="0"/>
            </a:br>
            <a:r>
              <a:rPr lang="fa-IR" b="1" dirty="0" smtClean="0"/>
              <a:t>تزريق بولوس وريدي هر 5 - 3 دقيقه، تا فرونشستن آريتمي يا بروز عوارض جانبي، تكرار مي‌شود. </a:t>
            </a:r>
          </a:p>
          <a:p>
            <a:pPr algn="r" rtl="1">
              <a:buNone/>
            </a:pPr>
            <a:r>
              <a:rPr lang="fa-IR" b="1" dirty="0" smtClean="0"/>
              <a:t>	انفوزيون مداوم 4-1 ميلي‌گرم در دقيقه به طور همزمان شروع مي‌شود.</a:t>
            </a:r>
            <a:endParaRPr lang="fa-I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lidocaine</a:t>
            </a:r>
            <a:endParaRPr lang="fa-IR" dirty="0"/>
          </a:p>
        </p:txBody>
      </p:sp>
      <p:sp>
        <p:nvSpPr>
          <p:cNvPr id="3" name="Content Placeholder 2"/>
          <p:cNvSpPr>
            <a:spLocks noGrp="1"/>
          </p:cNvSpPr>
          <p:nvPr>
            <p:ph idx="1"/>
          </p:nvPr>
        </p:nvSpPr>
        <p:spPr/>
        <p:txBody>
          <a:bodyPr>
            <a:normAutofit/>
          </a:bodyPr>
          <a:lstStyle/>
          <a:p>
            <a:pPr algn="r" rtl="1"/>
            <a:r>
              <a:rPr lang="fa-IR" sz="2800" b="1" dirty="0" smtClean="0"/>
              <a:t>در بيماران سالخورده، مبتلا به نارسايي احتقاني قلب يا بيماري كبدي، مقادير كمتر از اين مصرف مي‌گردد.</a:t>
            </a:r>
          </a:p>
          <a:p>
            <a:pPr algn="r" rtl="1"/>
            <a:r>
              <a:rPr lang="fa-IR" sz="2800" b="1" dirty="0" smtClean="0"/>
              <a:t>كودكان: </a:t>
            </a:r>
            <a:r>
              <a:rPr lang="en-US" sz="2800" b="1" dirty="0" smtClean="0"/>
              <a:t>mg/Kg 1- 0.5 </a:t>
            </a:r>
            <a:r>
              <a:rPr lang="fa-IR" sz="2800" b="1" dirty="0" smtClean="0"/>
              <a:t> بولوس وريدي که بر حسب نياز مي‌توان دوز را تكرار كرد (تا حداكثر </a:t>
            </a:r>
            <a:r>
              <a:rPr lang="en-US" sz="2800" b="1" dirty="0" smtClean="0"/>
              <a:t>(mg/Kg 5- 3 </a:t>
            </a:r>
            <a:r>
              <a:rPr lang="fa-IR" sz="2800" b="1" dirty="0" smtClean="0"/>
              <a:t>.  </a:t>
            </a:r>
            <a:endParaRPr lang="fa-IR"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lidocaine</a:t>
            </a:r>
            <a:endParaRPr lang="fa-IR" dirty="0"/>
          </a:p>
        </p:txBody>
      </p:sp>
      <p:sp>
        <p:nvSpPr>
          <p:cNvPr id="3" name="Content Placeholder 2"/>
          <p:cNvSpPr>
            <a:spLocks noGrp="1"/>
          </p:cNvSpPr>
          <p:nvPr>
            <p:ph idx="1"/>
          </p:nvPr>
        </p:nvSpPr>
        <p:spPr/>
        <p:txBody>
          <a:bodyPr>
            <a:normAutofit/>
          </a:bodyPr>
          <a:lstStyle/>
          <a:p>
            <a:pPr algn="r" rtl="1"/>
            <a:r>
              <a:rPr lang="fa-IR" b="1" dirty="0" smtClean="0"/>
              <a:t>عوارض جانبي</a:t>
            </a:r>
            <a:r>
              <a:rPr lang="fa-IR" dirty="0" smtClean="0"/>
              <a:t> </a:t>
            </a:r>
            <a:br>
              <a:rPr lang="fa-IR" dirty="0" smtClean="0"/>
            </a:br>
            <a:r>
              <a:rPr lang="fa-IR" sz="2800" i="1" dirty="0" smtClean="0"/>
              <a:t>اعصاب مركزي</a:t>
            </a:r>
            <a:r>
              <a:rPr lang="fa-IR" sz="2800" dirty="0" smtClean="0"/>
              <a:t>: اضطراب، تشويش، عصبانيت، خواب آلودگي، بيهوشي و ايست تنفسي، لرزش، لتارژي، اختلال تكلم، افسردگي </a:t>
            </a:r>
            <a:br>
              <a:rPr lang="fa-IR" sz="2800" dirty="0" smtClean="0"/>
            </a:br>
            <a:r>
              <a:rPr lang="fa-IR" sz="2800" i="1" dirty="0" smtClean="0"/>
              <a:t>قلبي - عروقي: </a:t>
            </a:r>
            <a:r>
              <a:rPr lang="fa-IR" sz="2800" dirty="0" smtClean="0"/>
              <a:t>آريتمي، ايست قلبي، كمي فشار خون، براديكاري، آسيستول.  </a:t>
            </a:r>
            <a:br>
              <a:rPr lang="fa-IR" sz="2800" dirty="0" smtClean="0"/>
            </a:br>
            <a:r>
              <a:rPr lang="fa-IR" sz="2800" i="1" dirty="0" smtClean="0"/>
              <a:t>دستگاه گوارش</a:t>
            </a:r>
            <a:r>
              <a:rPr lang="fa-IR" sz="2800" dirty="0" smtClean="0"/>
              <a:t>: تهوع، استفراغ. </a:t>
            </a:r>
            <a:r>
              <a:rPr lang="fa-IR" dirty="0" smtClean="0"/>
              <a:t/>
            </a:r>
            <a:br>
              <a:rPr lang="fa-IR" dirty="0" smtClean="0"/>
            </a:br>
            <a:endParaRPr lang="fa-I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ملاحظات </a:t>
            </a:r>
            <a:r>
              <a:rPr lang="fa-IR" dirty="0" smtClean="0">
                <a:solidFill>
                  <a:schemeClr val="accent1">
                    <a:lumMod val="75000"/>
                  </a:schemeClr>
                </a:solidFill>
              </a:rPr>
              <a:t>پرستاری لیدوکایین</a:t>
            </a:r>
            <a:endParaRPr lang="en-US" dirty="0"/>
          </a:p>
        </p:txBody>
      </p:sp>
      <p:sp>
        <p:nvSpPr>
          <p:cNvPr id="3" name="Content Placeholder 2"/>
          <p:cNvSpPr>
            <a:spLocks noGrp="1"/>
          </p:cNvSpPr>
          <p:nvPr>
            <p:ph idx="1"/>
          </p:nvPr>
        </p:nvSpPr>
        <p:spPr/>
        <p:txBody>
          <a:bodyPr/>
          <a:lstStyle/>
          <a:p>
            <a:pPr algn="just" rtl="1"/>
            <a:r>
              <a:rPr lang="fa-IR" b="1" dirty="0"/>
              <a:t>-نوار قلب بیمار را به دقت از نظر بروز آریتمی مانیتور نمایید. -جدی ترین عوارض مسمومیت با دارو مربوط به </a:t>
            </a:r>
            <a:r>
              <a:rPr lang="en-US" b="1" dirty="0"/>
              <a:t>CNS </a:t>
            </a:r>
            <a:r>
              <a:rPr lang="fa-IR" b="1" dirty="0"/>
              <a:t>و دستگاه قلب و عروق می باشد. دوز بیش از حد آن موجب برادی کاردی، آپنه، تشنج و ایست قلبی می شود. -وضعیت </a:t>
            </a:r>
            <a:r>
              <a:rPr lang="en-US" b="1" dirty="0"/>
              <a:t>CNS </a:t>
            </a:r>
            <a:r>
              <a:rPr lang="fa-IR" b="1" dirty="0"/>
              <a:t>بیمار را بررسی کنید. تغییر ناگهانی در وضعیت ذهنی، سرگیجه، </a:t>
            </a:r>
            <a:r>
              <a:rPr lang="fa-IR" b="1" dirty="0" smtClean="0"/>
              <a:t>اختلال </a:t>
            </a:r>
            <a:r>
              <a:rPr lang="fa-IR" b="1" dirty="0"/>
              <a:t>بینایی، انقباض </a:t>
            </a:r>
            <a:r>
              <a:rPr lang="fa-IR" b="1" dirty="0" smtClean="0"/>
              <a:t>عضلانی </a:t>
            </a:r>
            <a:r>
              <a:rPr lang="fa-IR" b="1" dirty="0"/>
              <a:t>و ترمور را گزارش کنید. **توجه: دوز بولوس لیدوکایین 1 میلی گرم به ازای هر کیلو وزن بدن</a:t>
            </a:r>
            <a:endParaRPr lang="en-US" b="1" dirty="0"/>
          </a:p>
        </p:txBody>
      </p:sp>
    </p:spTree>
    <p:extLst>
      <p:ext uri="{BB962C8B-B14F-4D97-AF65-F5344CB8AC3E}">
        <p14:creationId xmlns:p14="http://schemas.microsoft.com/office/powerpoint/2010/main" val="2573203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amiodarone</a:t>
            </a:r>
            <a:endParaRPr lang="fa-IR" b="1"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70658" name="Picture 2" descr="http://fouriyat.ir/wp-content/uploads/2014/03/amiodarone.ems_.jpg?7953c1"/>
          <p:cNvPicPr>
            <a:picLocks noChangeAspect="1" noChangeArrowheads="1"/>
          </p:cNvPicPr>
          <p:nvPr/>
        </p:nvPicPr>
        <p:blipFill>
          <a:blip r:embed="rId2" cstate="print"/>
          <a:srcRect/>
          <a:stretch>
            <a:fillRect/>
          </a:stretch>
        </p:blipFill>
        <p:spPr bwMode="auto">
          <a:xfrm>
            <a:off x="1524000" y="2490134"/>
            <a:ext cx="2486025" cy="3577291"/>
          </a:xfrm>
          <a:prstGeom prst="rect">
            <a:avLst/>
          </a:prstGeom>
          <a:noFill/>
        </p:spPr>
      </p:pic>
      <p:pic>
        <p:nvPicPr>
          <p:cNvPr id="70660" name="Picture 4" descr="http://images.medscape.com/pi/features/drugdirectory/octupdate/WWW98750.jpg"/>
          <p:cNvPicPr>
            <a:picLocks noChangeAspect="1" noChangeArrowheads="1"/>
          </p:cNvPicPr>
          <p:nvPr/>
        </p:nvPicPr>
        <p:blipFill>
          <a:blip r:embed="rId3" cstate="print"/>
          <a:srcRect/>
          <a:stretch>
            <a:fillRect/>
          </a:stretch>
        </p:blipFill>
        <p:spPr bwMode="auto">
          <a:xfrm>
            <a:off x="4028441" y="2726732"/>
            <a:ext cx="3962399" cy="297180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amiodarone</a:t>
            </a:r>
            <a:endParaRPr lang="fa-IR" dirty="0"/>
          </a:p>
        </p:txBody>
      </p:sp>
      <p:sp>
        <p:nvSpPr>
          <p:cNvPr id="3" name="Content Placeholder 2"/>
          <p:cNvSpPr>
            <a:spLocks noGrp="1"/>
          </p:cNvSpPr>
          <p:nvPr>
            <p:ph idx="1"/>
          </p:nvPr>
        </p:nvSpPr>
        <p:spPr/>
        <p:txBody>
          <a:bodyPr>
            <a:normAutofit/>
          </a:bodyPr>
          <a:lstStyle/>
          <a:p>
            <a:pPr algn="r" rtl="1"/>
            <a:r>
              <a:rPr lang="fa-IR" b="1" dirty="0" smtClean="0"/>
              <a:t>شکل دارویی(اورژانس):</a:t>
            </a:r>
            <a:r>
              <a:rPr lang="fa-IR" dirty="0" smtClean="0"/>
              <a:t>آمپول ۱</a:t>
            </a:r>
            <a:r>
              <a:rPr lang="en-US" dirty="0" smtClean="0"/>
              <a:t>ml </a:t>
            </a:r>
            <a:r>
              <a:rPr lang="fa-IR" dirty="0" smtClean="0"/>
              <a:t> و3 </a:t>
            </a:r>
            <a:r>
              <a:rPr lang="en-US" dirty="0" smtClean="0"/>
              <a:t>ml</a:t>
            </a:r>
            <a:r>
              <a:rPr lang="fa-IR" dirty="0" smtClean="0"/>
              <a:t> حاوی ۱۵۰</a:t>
            </a:r>
            <a:r>
              <a:rPr lang="en-US" dirty="0" smtClean="0"/>
              <a:t>mg </a:t>
            </a:r>
            <a:endParaRPr lang="fa-IR" dirty="0" smtClean="0"/>
          </a:p>
          <a:p>
            <a:pPr algn="r" rtl="1"/>
            <a:r>
              <a:rPr lang="fa-IR" b="1" dirty="0" smtClean="0"/>
              <a:t>گروه دارویی:</a:t>
            </a:r>
            <a:r>
              <a:rPr lang="fa-IR" dirty="0" smtClean="0"/>
              <a:t>ضد دیس ریتمی</a:t>
            </a:r>
          </a:p>
          <a:p>
            <a:pPr algn="r" rtl="1"/>
            <a:r>
              <a:rPr lang="fa-IR" dirty="0" smtClean="0"/>
              <a:t> </a:t>
            </a:r>
            <a:r>
              <a:rPr lang="fa-IR" b="1" dirty="0" smtClean="0"/>
              <a:t>فعالیت ها (مکانیسم اثر): </a:t>
            </a:r>
            <a:r>
              <a:rPr lang="fa-IR" dirty="0" smtClean="0"/>
              <a:t>با افزایش طول پتانسیل عمل و دوره تحریک ناپذیری برتمام بافت های قلبی اثر می کند. تحریک سمپاتیک را مهار می کند.</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amiodarone</a:t>
            </a:r>
            <a:endParaRPr lang="fa-IR" dirty="0"/>
          </a:p>
        </p:txBody>
      </p:sp>
      <p:sp>
        <p:nvSpPr>
          <p:cNvPr id="3" name="Content Placeholder 2"/>
          <p:cNvSpPr>
            <a:spLocks noGrp="1"/>
          </p:cNvSpPr>
          <p:nvPr>
            <p:ph idx="1"/>
          </p:nvPr>
        </p:nvSpPr>
        <p:spPr/>
        <p:txBody>
          <a:bodyPr>
            <a:normAutofit fontScale="92500" lnSpcReduction="10000"/>
          </a:bodyPr>
          <a:lstStyle/>
          <a:p>
            <a:pPr algn="r" rtl="1"/>
            <a:r>
              <a:rPr lang="fa-IR" sz="2600" b="1" dirty="0" smtClean="0"/>
              <a:t>موارد کاربرد: </a:t>
            </a:r>
          </a:p>
          <a:p>
            <a:pPr algn="r" rtl="1">
              <a:buNone/>
            </a:pPr>
            <a:r>
              <a:rPr lang="fa-IR" sz="2600" b="1" dirty="0" smtClean="0"/>
              <a:t>	دیس ریتمی های بطنی و فوق بطنی تهدید کننده حیات مانند فیبریلاسیون بطنی وتاکی کاردی بطنی</a:t>
            </a:r>
          </a:p>
          <a:p>
            <a:pPr algn="r" rtl="1"/>
            <a:r>
              <a:rPr lang="fa-IR" sz="2600" b="1" dirty="0" smtClean="0"/>
              <a:t>موارد منع کاربرد: اختلال عملکرد شدید گره سینوسی دهلیزی و بلوک گره دهلیزی بطنی(</a:t>
            </a:r>
            <a:r>
              <a:rPr lang="en-US" sz="2600" b="1" dirty="0" smtClean="0"/>
              <a:t>AV</a:t>
            </a:r>
            <a:r>
              <a:rPr lang="fa-IR" sz="2600" b="1" dirty="0" smtClean="0"/>
              <a:t> بلوک درجه دوم و درجه سوم) </a:t>
            </a:r>
          </a:p>
          <a:p>
            <a:pPr algn="r" rtl="1"/>
            <a:r>
              <a:rPr lang="fa-IR" sz="2600" b="1" dirty="0" smtClean="0"/>
              <a:t>موارد احتیاط:نارسایی قلبی</a:t>
            </a:r>
            <a:r>
              <a:rPr lang="fa-IR" dirty="0" smtClean="0"/>
              <a:t/>
            </a:r>
            <a:br>
              <a:rPr lang="fa-IR" dirty="0" smtClean="0"/>
            </a:br>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اهداف طراحی و تجهیز ترالی اورژانس:</a:t>
            </a:r>
            <a:endParaRPr lang="en-US" dirty="0"/>
          </a:p>
        </p:txBody>
      </p:sp>
      <p:sp>
        <p:nvSpPr>
          <p:cNvPr id="3" name="Content Placeholder 2"/>
          <p:cNvSpPr>
            <a:spLocks noGrp="1"/>
          </p:cNvSpPr>
          <p:nvPr>
            <p:ph idx="1"/>
          </p:nvPr>
        </p:nvSpPr>
        <p:spPr/>
        <p:txBody>
          <a:bodyPr>
            <a:normAutofit/>
          </a:bodyPr>
          <a:lstStyle/>
          <a:p>
            <a:pPr algn="just" rtl="1"/>
            <a:r>
              <a:rPr lang="fa-IR" sz="2800" b="1" dirty="0" smtClean="0"/>
              <a:t>1.برقراری </a:t>
            </a:r>
            <a:r>
              <a:rPr lang="fa-IR" sz="2800" b="1" dirty="0"/>
              <a:t>و حفظ راه </a:t>
            </a:r>
            <a:r>
              <a:rPr lang="fa-IR" sz="2800" b="1" dirty="0" smtClean="0"/>
              <a:t>هوایی</a:t>
            </a:r>
          </a:p>
          <a:p>
            <a:pPr algn="just" rtl="1"/>
            <a:r>
              <a:rPr lang="fa-IR" sz="2800" b="1" dirty="0" smtClean="0"/>
              <a:t> </a:t>
            </a:r>
            <a:r>
              <a:rPr lang="fa-IR" sz="2800" b="1" dirty="0"/>
              <a:t>2.نگهداری گردش خون در وضعیت </a:t>
            </a:r>
            <a:r>
              <a:rPr lang="fa-IR" sz="2800" b="1" dirty="0" smtClean="0"/>
              <a:t>مطلوب</a:t>
            </a:r>
          </a:p>
          <a:p>
            <a:pPr algn="just" rtl="1"/>
            <a:r>
              <a:rPr lang="fa-IR" sz="2800" b="1" dirty="0" smtClean="0"/>
              <a:t> 3.اصلاح </a:t>
            </a:r>
            <a:r>
              <a:rPr lang="fa-IR" sz="2800" b="1" dirty="0"/>
              <a:t>و پیشگیری از </a:t>
            </a:r>
            <a:r>
              <a:rPr lang="fa-IR" sz="2800" b="1" dirty="0" smtClean="0"/>
              <a:t>اختلالالت </a:t>
            </a:r>
            <a:r>
              <a:rPr lang="fa-IR" sz="2800" b="1" dirty="0"/>
              <a:t>اسید و باز و آب و الکترولیت</a:t>
            </a:r>
            <a:endParaRPr lang="en-US" sz="2800" b="1" dirty="0"/>
          </a:p>
        </p:txBody>
      </p:sp>
    </p:spTree>
    <p:extLst>
      <p:ext uri="{BB962C8B-B14F-4D97-AF65-F5344CB8AC3E}">
        <p14:creationId xmlns:p14="http://schemas.microsoft.com/office/powerpoint/2010/main" val="4071696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amiodarone</a:t>
            </a:r>
            <a:endParaRPr lang="fa-IR" dirty="0"/>
          </a:p>
        </p:txBody>
      </p:sp>
      <p:sp>
        <p:nvSpPr>
          <p:cNvPr id="3" name="Content Placeholder 2"/>
          <p:cNvSpPr>
            <a:spLocks noGrp="1"/>
          </p:cNvSpPr>
          <p:nvPr>
            <p:ph idx="1"/>
          </p:nvPr>
        </p:nvSpPr>
        <p:spPr/>
        <p:txBody>
          <a:bodyPr>
            <a:normAutofit fontScale="92500"/>
          </a:bodyPr>
          <a:lstStyle/>
          <a:p>
            <a:pPr algn="r" rtl="1"/>
            <a:r>
              <a:rPr lang="fa-IR" sz="2800" dirty="0" smtClean="0"/>
              <a:t>دوزاژ:</a:t>
            </a:r>
          </a:p>
          <a:p>
            <a:pPr algn="r" rtl="1">
              <a:buNone/>
            </a:pPr>
            <a:r>
              <a:rPr lang="fa-IR" sz="2800" dirty="0" smtClean="0"/>
              <a:t>	 </a:t>
            </a:r>
            <a:r>
              <a:rPr lang="fa-IR" sz="2800" i="1" dirty="0" smtClean="0">
                <a:solidFill>
                  <a:srgbClr val="FF0000"/>
                </a:solidFill>
              </a:rPr>
              <a:t>ایست قلبی ناشی از</a:t>
            </a:r>
            <a:r>
              <a:rPr lang="fa-IR" sz="2800" dirty="0" smtClean="0"/>
              <a:t> </a:t>
            </a:r>
            <a:r>
              <a:rPr lang="en-US" sz="2800" dirty="0" smtClean="0"/>
              <a:t>mg 300 :</a:t>
            </a:r>
            <a:r>
              <a:rPr lang="en-US" sz="2800" i="1" dirty="0" smtClean="0">
                <a:solidFill>
                  <a:srgbClr val="FF0000"/>
                </a:solidFill>
              </a:rPr>
              <a:t>VT, VF </a:t>
            </a:r>
            <a:endParaRPr lang="fa-IR" sz="2800" i="1" dirty="0" smtClean="0">
              <a:solidFill>
                <a:srgbClr val="FF0000"/>
              </a:solidFill>
            </a:endParaRPr>
          </a:p>
          <a:p>
            <a:pPr algn="r" rtl="1">
              <a:buNone/>
            </a:pPr>
            <a:r>
              <a:rPr lang="fa-IR" sz="2800" dirty="0" smtClean="0"/>
              <a:t>	</a:t>
            </a:r>
            <a:r>
              <a:rPr lang="en-US" sz="2800" dirty="0" smtClean="0"/>
              <a:t> </a:t>
            </a:r>
            <a:r>
              <a:rPr lang="en-US" sz="2800" i="1" dirty="0" smtClean="0">
                <a:solidFill>
                  <a:srgbClr val="FF0000"/>
                </a:solidFill>
              </a:rPr>
              <a:t>VT,</a:t>
            </a:r>
            <a:r>
              <a:rPr lang="en-US" sz="2800" dirty="0" smtClean="0"/>
              <a:t> </a:t>
            </a:r>
            <a:r>
              <a:rPr lang="en-US" sz="2800" i="1" dirty="0" smtClean="0">
                <a:solidFill>
                  <a:srgbClr val="FF0000"/>
                </a:solidFill>
              </a:rPr>
              <a:t>VF </a:t>
            </a:r>
            <a:r>
              <a:rPr lang="fa-IR" sz="2800" i="1" dirty="0" smtClean="0">
                <a:solidFill>
                  <a:srgbClr val="FF0000"/>
                </a:solidFill>
              </a:rPr>
              <a:t>راجعه</a:t>
            </a:r>
            <a:r>
              <a:rPr lang="fa-IR" sz="2800" dirty="0" smtClean="0"/>
              <a:t>:۱۵۰</a:t>
            </a:r>
            <a:r>
              <a:rPr lang="en-US" sz="2800" dirty="0" smtClean="0"/>
              <a:t>mg </a:t>
            </a:r>
            <a:endParaRPr lang="fa-IR" sz="2800" dirty="0" smtClean="0"/>
          </a:p>
          <a:p>
            <a:pPr algn="r" rtl="1">
              <a:buNone/>
            </a:pPr>
            <a:r>
              <a:rPr lang="fa-IR" sz="2800" dirty="0" smtClean="0"/>
              <a:t>	حداکثر دوز:۲/۲</a:t>
            </a:r>
            <a:r>
              <a:rPr lang="en-US" sz="2800" dirty="0" err="1" smtClean="0"/>
              <a:t>gr</a:t>
            </a:r>
            <a:r>
              <a:rPr lang="en-US" sz="2800" dirty="0" smtClean="0"/>
              <a:t> </a:t>
            </a:r>
            <a:r>
              <a:rPr lang="fa-IR" sz="2800" dirty="0" smtClean="0"/>
              <a:t> در ۲۴ ساعت  </a:t>
            </a:r>
          </a:p>
          <a:p>
            <a:pPr algn="r" rtl="1">
              <a:buNone/>
            </a:pPr>
            <a:r>
              <a:rPr lang="fa-IR" sz="2800" dirty="0" smtClean="0"/>
              <a:t>	دوز کودکان:۵</a:t>
            </a:r>
            <a:r>
              <a:rPr lang="en-US" sz="2800" dirty="0" smtClean="0"/>
              <a:t>mg/kg </a:t>
            </a:r>
            <a:r>
              <a:rPr lang="fa-IR" sz="2800" dirty="0" smtClean="0"/>
              <a:t>وریدی (حداکثر دوز:۱۵</a:t>
            </a:r>
            <a:r>
              <a:rPr lang="en-US" sz="2800" dirty="0" smtClean="0"/>
              <a:t>mg/kg</a:t>
            </a:r>
            <a:r>
              <a:rPr lang="fa-IR" sz="2800" dirty="0" smtClean="0"/>
              <a:t>)</a:t>
            </a:r>
            <a:r>
              <a:rPr lang="en-US" dirty="0" smtClean="0"/>
              <a:t/>
            </a:r>
            <a:br>
              <a:rPr lang="en-US" dirty="0" smtClean="0"/>
            </a:br>
            <a:r>
              <a:rPr lang="en-US" dirty="0" smtClean="0"/>
              <a:t/>
            </a:r>
            <a:br>
              <a:rPr lang="en-US" dirty="0" smtClean="0"/>
            </a:br>
            <a:endParaRPr lang="fa-I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amiodarone</a:t>
            </a:r>
            <a:endParaRPr lang="fa-IR" dirty="0"/>
          </a:p>
        </p:txBody>
      </p:sp>
      <p:sp>
        <p:nvSpPr>
          <p:cNvPr id="3" name="Content Placeholder 2"/>
          <p:cNvSpPr>
            <a:spLocks noGrp="1"/>
          </p:cNvSpPr>
          <p:nvPr>
            <p:ph idx="1"/>
          </p:nvPr>
        </p:nvSpPr>
        <p:spPr/>
        <p:txBody>
          <a:bodyPr>
            <a:normAutofit/>
          </a:bodyPr>
          <a:lstStyle/>
          <a:p>
            <a:pPr algn="r" rtl="1"/>
            <a:r>
              <a:rPr lang="fa-IR" sz="3200" b="1" dirty="0" smtClean="0"/>
              <a:t>اثرات جانبی</a:t>
            </a:r>
            <a:r>
              <a:rPr lang="fa-IR" sz="3200" dirty="0" smtClean="0"/>
              <a:t>: </a:t>
            </a:r>
          </a:p>
          <a:p>
            <a:pPr algn="r" rtl="1">
              <a:buNone/>
            </a:pPr>
            <a:r>
              <a:rPr lang="fa-IR" sz="3200" dirty="0" smtClean="0"/>
              <a:t>	تهوع، هایپوتانسیون، بی اشتهایی، خستگی، کوفتگی، ترمور، مسمومیت ریوی، ضربان نابجای بطنی</a:t>
            </a:r>
            <a:r>
              <a:rPr lang="fa-IR" dirty="0" smtClean="0"/>
              <a:t/>
            </a:r>
            <a:br>
              <a:rPr lang="fa-IR" dirty="0" smtClean="0"/>
            </a:br>
            <a:endParaRPr lang="fa-I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ملاحظات </a:t>
            </a:r>
            <a:r>
              <a:rPr lang="fa-IR" dirty="0" smtClean="0">
                <a:solidFill>
                  <a:schemeClr val="accent1">
                    <a:lumMod val="75000"/>
                  </a:schemeClr>
                </a:solidFill>
              </a:rPr>
              <a:t>پرستاری آمیودارون</a:t>
            </a:r>
            <a:endParaRPr lang="en-US" dirty="0"/>
          </a:p>
        </p:txBody>
      </p:sp>
      <p:sp>
        <p:nvSpPr>
          <p:cNvPr id="3" name="Content Placeholder 2"/>
          <p:cNvSpPr>
            <a:spLocks noGrp="1"/>
          </p:cNvSpPr>
          <p:nvPr>
            <p:ph idx="1"/>
          </p:nvPr>
        </p:nvSpPr>
        <p:spPr/>
        <p:txBody>
          <a:bodyPr/>
          <a:lstStyle/>
          <a:p>
            <a:pPr algn="just" rtl="1"/>
            <a:r>
              <a:rPr lang="fa-IR" dirty="0"/>
              <a:t>-</a:t>
            </a:r>
            <a:r>
              <a:rPr lang="fa-IR" sz="2800" dirty="0"/>
              <a:t>بیمار را به دقت از نظر </a:t>
            </a:r>
            <a:r>
              <a:rPr lang="en-US" sz="2800" dirty="0"/>
              <a:t>BP </a:t>
            </a:r>
            <a:r>
              <a:rPr lang="fa-IR" sz="2800" dirty="0"/>
              <a:t>و </a:t>
            </a:r>
            <a:r>
              <a:rPr lang="en-US" sz="2800" dirty="0" smtClean="0"/>
              <a:t>ECG </a:t>
            </a:r>
            <a:r>
              <a:rPr lang="fa-IR" sz="2800" dirty="0" smtClean="0"/>
              <a:t>(بلوک </a:t>
            </a:r>
            <a:r>
              <a:rPr lang="fa-IR" sz="2800" dirty="0"/>
              <a:t>دهلیزی-بطنی، برادی کاردی و افت فشار خون </a:t>
            </a:r>
            <a:r>
              <a:rPr lang="fa-IR" sz="2800" dirty="0" smtClean="0"/>
              <a:t>)مانیتور کنید، </a:t>
            </a:r>
            <a:r>
              <a:rPr lang="fa-IR" sz="2800" dirty="0"/>
              <a:t>در صورت مشاهده این عوارض سرعت دارو را کند یا مصرف آن را موقتا قطع نمایید. -سطح سرمی الکترولیت </a:t>
            </a:r>
            <a:r>
              <a:rPr lang="fa-IR" sz="2800" dirty="0" smtClean="0"/>
              <a:t>ها </a:t>
            </a:r>
            <a:r>
              <a:rPr lang="fa-IR" sz="2800" dirty="0"/>
              <a:t>به ویژه پتاسیم و منیزیم را کنترل کنید. **توجه:انفوزیون آمیودارون باید از یک رگ اصلی و بزرگ صورت گیرد.</a:t>
            </a:r>
            <a:endParaRPr lang="en-US" sz="2800" dirty="0"/>
          </a:p>
        </p:txBody>
      </p:sp>
    </p:spTree>
    <p:extLst>
      <p:ext uri="{BB962C8B-B14F-4D97-AF65-F5344CB8AC3E}">
        <p14:creationId xmlns:p14="http://schemas.microsoft.com/office/powerpoint/2010/main" val="2357529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procainamide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65538" name="Picture 2" descr="http://persianlab.com/wp-content/uploads/%D9%BE%D8%B1%D9%88%DA%A9%D8%A7%D8%A6%DB%8C%D9%86%E2%80%8C-%D8%A2%D9%85%DB%8C%D8%AF-PROCAINAMIDE-HCI.jpg"/>
          <p:cNvPicPr>
            <a:picLocks noChangeAspect="1" noChangeArrowheads="1"/>
          </p:cNvPicPr>
          <p:nvPr/>
        </p:nvPicPr>
        <p:blipFill>
          <a:blip r:embed="rId2" cstate="print"/>
          <a:srcRect/>
          <a:stretch>
            <a:fillRect/>
          </a:stretch>
        </p:blipFill>
        <p:spPr bwMode="auto">
          <a:xfrm>
            <a:off x="949960" y="2497755"/>
            <a:ext cx="7010400" cy="36576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procainamide</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و مقدار مصرف : </a:t>
            </a:r>
            <a:endParaRPr lang="fa-IR" dirty="0" smtClean="0"/>
          </a:p>
          <a:p>
            <a:pPr algn="r" rtl="1">
              <a:buNone/>
            </a:pPr>
            <a:r>
              <a:rPr lang="fa-IR" dirty="0" smtClean="0"/>
              <a:t>	پروکایین آمید در درمان و کنترل آریتمی بطنی ،به ویژه پس از انفارکتوس قلبی همچنین تاکی کاردی دهلیزی مصرف می ‏شود. ‏</a:t>
            </a:r>
            <a:br>
              <a:rPr lang="fa-IR" dirty="0" smtClean="0"/>
            </a:br>
            <a:endParaRPr lang="fa-IR" dirty="0" smtClean="0"/>
          </a:p>
          <a:p>
            <a:pPr algn="r" rtl="1"/>
            <a:r>
              <a:rPr lang="fa-IR" b="1" dirty="0" smtClean="0"/>
              <a:t>موارد منع مصرف و احتیاط : ‏</a:t>
            </a:r>
            <a:br>
              <a:rPr lang="fa-IR" b="1" dirty="0" smtClean="0"/>
            </a:br>
            <a:r>
              <a:rPr lang="fa-IR" dirty="0" smtClean="0"/>
              <a:t>این دارو در موارد انسداد کامل قلب ،نارسایی قلب ،کمی فشارخون و لوپوس اریتماتوز سیستمیک نباید مصرف شود. ‏</a:t>
            </a:r>
          </a:p>
          <a:p>
            <a:pPr algn="r" rtl="1"/>
            <a:endParaRPr lang="fa-I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procainamide</a:t>
            </a:r>
            <a:endParaRPr lang="fa-IR" dirty="0"/>
          </a:p>
        </p:txBody>
      </p:sp>
      <p:sp>
        <p:nvSpPr>
          <p:cNvPr id="3" name="Content Placeholder 2"/>
          <p:cNvSpPr>
            <a:spLocks noGrp="1"/>
          </p:cNvSpPr>
          <p:nvPr>
            <p:ph idx="1"/>
          </p:nvPr>
        </p:nvSpPr>
        <p:spPr/>
        <p:txBody>
          <a:bodyPr/>
          <a:lstStyle/>
          <a:p>
            <a:pPr algn="r" rtl="1"/>
            <a:r>
              <a:rPr lang="fa-IR" dirty="0" smtClean="0"/>
              <a:t>دوز در تاکی آریتمی ها:</a:t>
            </a:r>
          </a:p>
          <a:p>
            <a:pPr algn="r" rtl="1">
              <a:buNone/>
            </a:pPr>
            <a:r>
              <a:rPr lang="fa-IR" dirty="0" smtClean="0"/>
              <a:t>	انفوزیون20 تا 50 </a:t>
            </a:r>
            <a:r>
              <a:rPr lang="en-US" dirty="0" smtClean="0"/>
              <a:t>mg/min</a:t>
            </a:r>
            <a:r>
              <a:rPr lang="fa-IR" dirty="0" smtClean="0"/>
              <a:t> تا برطرف شدن اریتمی یا بروز هیپوتانسیون یا افزایش 50 درصدی در فاصله </a:t>
            </a:r>
            <a:r>
              <a:rPr lang="en-US" dirty="0" smtClean="0"/>
              <a:t>QT</a:t>
            </a:r>
            <a:r>
              <a:rPr lang="fa-IR" dirty="0" smtClean="0"/>
              <a:t> یا رسیدن به دوز حداکثری 17 </a:t>
            </a:r>
            <a:r>
              <a:rPr lang="en-US" dirty="0" smtClean="0"/>
              <a:t>mg/kg</a:t>
            </a:r>
            <a:endParaRPr lang="fa-IR" dirty="0" smtClean="0"/>
          </a:p>
          <a:p>
            <a:pPr algn="r" rtl="1">
              <a:buNone/>
            </a:pPr>
            <a:endParaRPr lang="fa-IR" dirty="0" smtClean="0"/>
          </a:p>
          <a:p>
            <a:pPr algn="r" rtl="1"/>
            <a:r>
              <a:rPr lang="fa-IR" dirty="0" smtClean="0"/>
              <a:t>در صورت برطرف شدن آریتمی دوز نگهدارنده 1 تا 4 </a:t>
            </a:r>
            <a:r>
              <a:rPr lang="en-US" dirty="0" smtClean="0"/>
              <a:t>mg/min</a:t>
            </a:r>
            <a:r>
              <a:rPr lang="fa-IR" dirty="0" smtClean="0"/>
              <a:t> ادامه می یابد.</a:t>
            </a:r>
            <a:endParaRPr lang="fa-I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procainamide</a:t>
            </a:r>
            <a:endParaRPr lang="fa-IR" dirty="0"/>
          </a:p>
        </p:txBody>
      </p:sp>
      <p:sp>
        <p:nvSpPr>
          <p:cNvPr id="3" name="Content Placeholder 2"/>
          <p:cNvSpPr>
            <a:spLocks noGrp="1"/>
          </p:cNvSpPr>
          <p:nvPr>
            <p:ph idx="1"/>
          </p:nvPr>
        </p:nvSpPr>
        <p:spPr/>
        <p:txBody>
          <a:bodyPr/>
          <a:lstStyle/>
          <a:p>
            <a:pPr algn="r" rtl="1"/>
            <a:r>
              <a:rPr lang="fa-IR" b="1" dirty="0" smtClean="0"/>
              <a:t>عوارض جانبی : ‏</a:t>
            </a:r>
            <a:r>
              <a:rPr lang="fa-IR" dirty="0" smtClean="0"/>
              <a:t> </a:t>
            </a:r>
            <a:br>
              <a:rPr lang="fa-IR" dirty="0" smtClean="0"/>
            </a:br>
            <a:r>
              <a:rPr lang="fa-IR" dirty="0" smtClean="0"/>
              <a:t>تهوع ، اسهال ، بثورات جلدی ، تب ،نارسایی قلب ، سندرم شبه لوپوس اریتماتوز</a:t>
            </a:r>
          </a:p>
          <a:p>
            <a:pPr algn="r" rtl="1"/>
            <a:r>
              <a:rPr lang="fa-IR" b="1" dirty="0" smtClean="0"/>
              <a:t>منع مصرف:</a:t>
            </a:r>
          </a:p>
          <a:p>
            <a:pPr algn="r" rtl="1">
              <a:buNone/>
            </a:pPr>
            <a:r>
              <a:rPr lang="fa-IR" dirty="0" smtClean="0"/>
              <a:t>	در نارسایی قلب ، وجود </a:t>
            </a:r>
            <a:r>
              <a:rPr lang="en-US" dirty="0" smtClean="0"/>
              <a:t>QT</a:t>
            </a:r>
            <a:r>
              <a:rPr lang="fa-IR" dirty="0" smtClean="0"/>
              <a:t> طولانی، میاستنی گراو</a:t>
            </a:r>
          </a:p>
          <a:p>
            <a:pPr algn="r" rtl="1"/>
            <a:endParaRPr lang="fa-I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adenosine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pPr algn="r" rtl="1"/>
            <a:endParaRPr lang="fa-IR" dirty="0"/>
          </a:p>
        </p:txBody>
      </p:sp>
      <p:pic>
        <p:nvPicPr>
          <p:cNvPr id="61442" name="Picture 2" descr="http://fouriyat.ir/wp-content/uploads/2014/01/ems.Adenosine.jpg"/>
          <p:cNvPicPr>
            <a:picLocks noChangeAspect="1" noChangeArrowheads="1"/>
          </p:cNvPicPr>
          <p:nvPr/>
        </p:nvPicPr>
        <p:blipFill>
          <a:blip r:embed="rId2" cstate="print"/>
          <a:srcRect/>
          <a:stretch>
            <a:fillRect/>
          </a:stretch>
        </p:blipFill>
        <p:spPr bwMode="auto">
          <a:xfrm>
            <a:off x="1447800" y="2490135"/>
            <a:ext cx="6096000" cy="344499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adenosine</a:t>
            </a:r>
            <a:endParaRPr lang="fa-IR" dirty="0"/>
          </a:p>
        </p:txBody>
      </p:sp>
      <p:sp>
        <p:nvSpPr>
          <p:cNvPr id="3" name="Content Placeholder 2"/>
          <p:cNvSpPr>
            <a:spLocks noGrp="1"/>
          </p:cNvSpPr>
          <p:nvPr>
            <p:ph idx="1"/>
          </p:nvPr>
        </p:nvSpPr>
        <p:spPr/>
        <p:txBody>
          <a:bodyPr>
            <a:normAutofit/>
          </a:bodyPr>
          <a:lstStyle/>
          <a:p>
            <a:pPr algn="r" rtl="1"/>
            <a:r>
              <a:rPr lang="fa-IR" b="1" dirty="0" smtClean="0"/>
              <a:t>شکل دارویی (اورژانس):</a:t>
            </a:r>
            <a:r>
              <a:rPr lang="fa-IR" dirty="0" smtClean="0"/>
              <a:t>محلول تزریقی 6 میلی گرمی (ویالهای ۲ میلی لیتری، ۳ میلی گرم در هر میلی لیتر)</a:t>
            </a:r>
          </a:p>
          <a:p>
            <a:pPr algn="r" rtl="1"/>
            <a:r>
              <a:rPr lang="fa-IR" dirty="0" smtClean="0"/>
              <a:t> </a:t>
            </a:r>
            <a:r>
              <a:rPr lang="fa-IR" b="1" dirty="0" smtClean="0"/>
              <a:t>گروه دارویی:</a:t>
            </a:r>
            <a:r>
              <a:rPr lang="fa-IR" dirty="0" smtClean="0"/>
              <a:t>ضد دیس ریتمی </a:t>
            </a:r>
          </a:p>
          <a:p>
            <a:pPr algn="r" rtl="1"/>
            <a:r>
              <a:rPr lang="fa-IR" b="1" dirty="0" smtClean="0"/>
              <a:t>فعالیت ها(مکانیسم اثر):</a:t>
            </a:r>
            <a:r>
              <a:rPr lang="fa-IR" dirty="0" smtClean="0"/>
              <a:t>کاهش هدایت دهلیزی بطنی، تداخل با مسیر های ورود مجدد به گره دهلیزی بطنی، کاهش ضربان گره سینوسی دهلیزی</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adenosine</a:t>
            </a:r>
            <a:endParaRPr lang="fa-IR" dirty="0"/>
          </a:p>
        </p:txBody>
      </p:sp>
      <p:sp>
        <p:nvSpPr>
          <p:cNvPr id="3" name="Content Placeholder 2"/>
          <p:cNvSpPr>
            <a:spLocks noGrp="1"/>
          </p:cNvSpPr>
          <p:nvPr>
            <p:ph idx="1"/>
          </p:nvPr>
        </p:nvSpPr>
        <p:spPr/>
        <p:txBody>
          <a:bodyPr>
            <a:normAutofit fontScale="92500"/>
          </a:bodyPr>
          <a:lstStyle/>
          <a:p>
            <a:pPr algn="r" rtl="1"/>
            <a:r>
              <a:rPr lang="fa-IR" b="1" dirty="0" smtClean="0"/>
              <a:t>مواردمنع کاربرد</a:t>
            </a:r>
            <a:r>
              <a:rPr lang="fa-IR" dirty="0" smtClean="0"/>
              <a:t>:</a:t>
            </a:r>
          </a:p>
          <a:p>
            <a:pPr algn="r" rtl="1">
              <a:buNone/>
            </a:pPr>
            <a:r>
              <a:rPr lang="fa-IR" dirty="0" smtClean="0"/>
              <a:t> بلوک قلبی درجه دوم یا سوم، سندرم سینوس بیمار، حساسیت به دارو، آسم</a:t>
            </a:r>
          </a:p>
          <a:p>
            <a:pPr algn="r" rtl="1"/>
            <a:r>
              <a:rPr lang="fa-IR" b="1" dirty="0" smtClean="0"/>
              <a:t>اثرات جانبی:</a:t>
            </a:r>
          </a:p>
          <a:p>
            <a:pPr algn="r" rtl="1">
              <a:buNone/>
            </a:pPr>
            <a:r>
              <a:rPr lang="fa-IR" dirty="0" smtClean="0"/>
              <a:t> گرگرفتگی صورت، درد قفسه سینه، تنگی نفس، سردرد، سرگیجه، حالت تهوع</a:t>
            </a:r>
            <a:br>
              <a:rPr lang="fa-IR" dirty="0" smtClean="0"/>
            </a:br>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989663"/>
          </a:xfrm>
        </p:spPr>
        <p:txBody>
          <a:bodyPr/>
          <a:lstStyle/>
          <a:p>
            <a:r>
              <a:rPr lang="fa-IR" b="1" dirty="0">
                <a:solidFill>
                  <a:schemeClr val="accent1">
                    <a:lumMod val="75000"/>
                  </a:schemeClr>
                </a:solidFill>
              </a:rPr>
              <a:t>داروهای ترالی اورژانس</a:t>
            </a:r>
            <a:endParaRPr lang="en-US" b="1" dirty="0">
              <a:solidFill>
                <a:schemeClr val="accent1">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60308016"/>
              </p:ext>
            </p:extLst>
          </p:nvPr>
        </p:nvGraphicFramePr>
        <p:xfrm>
          <a:off x="1176338" y="2490788"/>
          <a:ext cx="6799262" cy="3452814"/>
        </p:xfrm>
        <a:graphic>
          <a:graphicData uri="http://schemas.openxmlformats.org/drawingml/2006/table">
            <a:tbl>
              <a:tblPr firstRow="1" bandRow="1">
                <a:tableStyleId>{C083E6E3-FA7D-4D7B-A595-EF9225AFEA82}</a:tableStyleId>
              </a:tblPr>
              <a:tblGrid>
                <a:gridCol w="3399631">
                  <a:extLst>
                    <a:ext uri="{9D8B030D-6E8A-4147-A177-3AD203B41FA5}">
                      <a16:colId xmlns:a16="http://schemas.microsoft.com/office/drawing/2014/main" val="2862733542"/>
                    </a:ext>
                  </a:extLst>
                </a:gridCol>
                <a:gridCol w="3399631">
                  <a:extLst>
                    <a:ext uri="{9D8B030D-6E8A-4147-A177-3AD203B41FA5}">
                      <a16:colId xmlns:a16="http://schemas.microsoft.com/office/drawing/2014/main" val="2635090054"/>
                    </a:ext>
                  </a:extLst>
                </a:gridCol>
              </a:tblGrid>
              <a:tr h="575469">
                <a:tc>
                  <a:txBody>
                    <a:bodyPr/>
                    <a:lstStyle/>
                    <a:p>
                      <a:pPr algn="r" rtl="1"/>
                      <a:r>
                        <a:rPr lang="fa-IR" sz="2400" b="1" dirty="0" smtClean="0"/>
                        <a:t>آمپول هیدروکورتیزون </a:t>
                      </a:r>
                      <a:endParaRPr lang="en-US" sz="2400" b="1" dirty="0"/>
                    </a:p>
                  </a:txBody>
                  <a:tcPr/>
                </a:tc>
                <a:tc>
                  <a:txBody>
                    <a:bodyPr/>
                    <a:lstStyle/>
                    <a:p>
                      <a:pPr algn="r" rtl="1"/>
                      <a:r>
                        <a:rPr lang="fa-IR" sz="2400" b="1" dirty="0" smtClean="0"/>
                        <a:t>آمپول دیفن هیدرامین </a:t>
                      </a:r>
                      <a:endParaRPr lang="en-US" sz="2400" b="1" dirty="0"/>
                    </a:p>
                  </a:txBody>
                  <a:tcPr/>
                </a:tc>
                <a:extLst>
                  <a:ext uri="{0D108BD9-81ED-4DB2-BD59-A6C34878D82A}">
                    <a16:rowId xmlns:a16="http://schemas.microsoft.com/office/drawing/2014/main" val="707590469"/>
                  </a:ext>
                </a:extLst>
              </a:tr>
              <a:tr h="575469">
                <a:tc>
                  <a:txBody>
                    <a:bodyPr/>
                    <a:lstStyle/>
                    <a:p>
                      <a:pPr algn="r" rtl="1"/>
                      <a:r>
                        <a:rPr lang="fa-IR" sz="2400" b="1" dirty="0" smtClean="0"/>
                        <a:t>آمپول کلسیم گلوکونات </a:t>
                      </a:r>
                      <a:endParaRPr lang="en-US" sz="2400" b="1" dirty="0"/>
                    </a:p>
                  </a:txBody>
                  <a:tcPr/>
                </a:tc>
                <a:tc>
                  <a:txBody>
                    <a:bodyPr/>
                    <a:lstStyle/>
                    <a:p>
                      <a:pPr algn="r" rtl="1"/>
                      <a:r>
                        <a:rPr lang="fa-IR" sz="2400" b="1" dirty="0" smtClean="0"/>
                        <a:t>آمپول متوکلوپرامید </a:t>
                      </a:r>
                      <a:endParaRPr lang="en-US" sz="2400" b="1" dirty="0"/>
                    </a:p>
                  </a:txBody>
                  <a:tcPr/>
                </a:tc>
                <a:extLst>
                  <a:ext uri="{0D108BD9-81ED-4DB2-BD59-A6C34878D82A}">
                    <a16:rowId xmlns:a16="http://schemas.microsoft.com/office/drawing/2014/main" val="1087384809"/>
                  </a:ext>
                </a:extLst>
              </a:tr>
              <a:tr h="575469">
                <a:tc>
                  <a:txBody>
                    <a:bodyPr/>
                    <a:lstStyle/>
                    <a:p>
                      <a:pPr algn="r" rtl="1"/>
                      <a:r>
                        <a:rPr lang="fa-IR" sz="2400" b="1" dirty="0" smtClean="0"/>
                        <a:t>فنوباربیتال</a:t>
                      </a:r>
                      <a:endParaRPr lang="en-US" sz="2400" b="1" dirty="0"/>
                    </a:p>
                  </a:txBody>
                  <a:tcPr/>
                </a:tc>
                <a:tc>
                  <a:txBody>
                    <a:bodyPr/>
                    <a:lstStyle/>
                    <a:p>
                      <a:pPr algn="r" rtl="1"/>
                      <a:r>
                        <a:rPr lang="fa-IR" sz="2400" b="1" dirty="0" smtClean="0"/>
                        <a:t>آمپول هالوپریدول </a:t>
                      </a:r>
                      <a:endParaRPr lang="en-US" sz="2400" b="1" dirty="0"/>
                    </a:p>
                  </a:txBody>
                  <a:tcPr/>
                </a:tc>
                <a:extLst>
                  <a:ext uri="{0D108BD9-81ED-4DB2-BD59-A6C34878D82A}">
                    <a16:rowId xmlns:a16="http://schemas.microsoft.com/office/drawing/2014/main" val="3122965970"/>
                  </a:ext>
                </a:extLst>
              </a:tr>
              <a:tr h="575469">
                <a:tc>
                  <a:txBody>
                    <a:bodyPr/>
                    <a:lstStyle/>
                    <a:p>
                      <a:pPr algn="r" rtl="1"/>
                      <a:r>
                        <a:rPr lang="fa-IR" sz="2400" b="1" dirty="0" smtClean="0"/>
                        <a:t>آمپول دیازپام </a:t>
                      </a:r>
                      <a:endParaRPr lang="en-US" sz="2400" b="1" dirty="0"/>
                    </a:p>
                  </a:txBody>
                  <a:tcPr/>
                </a:tc>
                <a:tc>
                  <a:txBody>
                    <a:bodyPr/>
                    <a:lstStyle/>
                    <a:p>
                      <a:pPr algn="r" rtl="1"/>
                      <a:r>
                        <a:rPr lang="fa-IR" sz="2400" b="1" dirty="0" smtClean="0"/>
                        <a:t>آمپول فنی توئین </a:t>
                      </a:r>
                      <a:endParaRPr lang="en-US" sz="2400" b="1" dirty="0"/>
                    </a:p>
                  </a:txBody>
                  <a:tcPr/>
                </a:tc>
                <a:extLst>
                  <a:ext uri="{0D108BD9-81ED-4DB2-BD59-A6C34878D82A}">
                    <a16:rowId xmlns:a16="http://schemas.microsoft.com/office/drawing/2014/main" val="1375483390"/>
                  </a:ext>
                </a:extLst>
              </a:tr>
              <a:tr h="575469">
                <a:tc>
                  <a:txBody>
                    <a:bodyPr/>
                    <a:lstStyle/>
                    <a:p>
                      <a:pPr algn="r" rtl="1"/>
                      <a:r>
                        <a:rPr lang="fa-IR" sz="2400" b="1" dirty="0" smtClean="0"/>
                        <a:t>آمپول نالوکسان </a:t>
                      </a:r>
                      <a:endParaRPr lang="en-US" sz="2400" b="1" dirty="0"/>
                    </a:p>
                  </a:txBody>
                  <a:tcPr/>
                </a:tc>
                <a:tc>
                  <a:txBody>
                    <a:bodyPr/>
                    <a:lstStyle/>
                    <a:p>
                      <a:pPr algn="r" rtl="1"/>
                      <a:r>
                        <a:rPr lang="fa-IR" sz="2400" b="1" dirty="0" smtClean="0"/>
                        <a:t>آمپول میدازوالم </a:t>
                      </a:r>
                      <a:endParaRPr lang="en-US" sz="2400" b="1" dirty="0"/>
                    </a:p>
                  </a:txBody>
                  <a:tcPr/>
                </a:tc>
                <a:extLst>
                  <a:ext uri="{0D108BD9-81ED-4DB2-BD59-A6C34878D82A}">
                    <a16:rowId xmlns:a16="http://schemas.microsoft.com/office/drawing/2014/main" val="3033828876"/>
                  </a:ext>
                </a:extLst>
              </a:tr>
              <a:tr h="575469">
                <a:tc>
                  <a:txBody>
                    <a:bodyPr/>
                    <a:lstStyle/>
                    <a:p>
                      <a:pPr algn="r" rtl="1"/>
                      <a:r>
                        <a:rPr lang="fa-IR" sz="2400" b="1" dirty="0" smtClean="0"/>
                        <a:t>آمپول دوبوتامین </a:t>
                      </a:r>
                      <a:endParaRPr lang="en-US" sz="2400" b="1" dirty="0"/>
                    </a:p>
                  </a:txBody>
                  <a:tcPr/>
                </a:tc>
                <a:tc>
                  <a:txBody>
                    <a:bodyPr/>
                    <a:lstStyle/>
                    <a:p>
                      <a:pPr algn="r" rtl="1"/>
                      <a:r>
                        <a:rPr lang="fa-IR" sz="2400" b="1" dirty="0" smtClean="0"/>
                        <a:t>آمپول دوپامین </a:t>
                      </a:r>
                      <a:endParaRPr lang="en-US" sz="2400" b="1" dirty="0"/>
                    </a:p>
                  </a:txBody>
                  <a:tcPr/>
                </a:tc>
                <a:extLst>
                  <a:ext uri="{0D108BD9-81ED-4DB2-BD59-A6C34878D82A}">
                    <a16:rowId xmlns:a16="http://schemas.microsoft.com/office/drawing/2014/main" val="308906111"/>
                  </a:ext>
                </a:extLst>
              </a:tr>
            </a:tbl>
          </a:graphicData>
        </a:graphic>
      </p:graphicFrame>
    </p:spTree>
    <p:extLst>
      <p:ext uri="{BB962C8B-B14F-4D97-AF65-F5344CB8AC3E}">
        <p14:creationId xmlns:p14="http://schemas.microsoft.com/office/powerpoint/2010/main" val="3858585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adenosine</a:t>
            </a:r>
            <a:endParaRPr lang="fa-IR" dirty="0"/>
          </a:p>
        </p:txBody>
      </p:sp>
      <p:sp>
        <p:nvSpPr>
          <p:cNvPr id="3" name="Content Placeholder 2"/>
          <p:cNvSpPr>
            <a:spLocks noGrp="1"/>
          </p:cNvSpPr>
          <p:nvPr>
            <p:ph idx="1"/>
          </p:nvPr>
        </p:nvSpPr>
        <p:spPr/>
        <p:txBody>
          <a:bodyPr>
            <a:normAutofit/>
          </a:bodyPr>
          <a:lstStyle/>
          <a:p>
            <a:pPr algn="r" rtl="1"/>
            <a:r>
              <a:rPr lang="fa-IR" b="1" dirty="0" smtClean="0"/>
              <a:t>دوز مصرفی در آریتمی سوپراونتریکولار</a:t>
            </a:r>
            <a:r>
              <a:rPr lang="fa-IR" dirty="0" smtClean="0"/>
              <a:t>:</a:t>
            </a:r>
          </a:p>
          <a:p>
            <a:pPr algn="r" rtl="1">
              <a:buNone/>
            </a:pPr>
            <a:r>
              <a:rPr lang="fa-IR" dirty="0" smtClean="0"/>
              <a:t>	</a:t>
            </a:r>
            <a:r>
              <a:rPr lang="fa-IR" b="1" dirty="0" smtClean="0"/>
              <a:t> بزرگسالان</a:t>
            </a:r>
            <a:r>
              <a:rPr lang="fa-IR" dirty="0" smtClean="0"/>
              <a:t>: ۶ میلی گرم تزریق سریع وریدی . در صورت عدم تغییر در وضعیت تاکیکاردی بیمار بعد از ۱ یا ۲ دقیقه می توان ۱۲ میلی گرم دیگر تزریق نمود. در صورت نیاز این دوز برای یک نوبت دیگر قابل تکرار است.</a:t>
            </a:r>
            <a:br>
              <a:rPr lang="fa-IR" dirty="0" smtClean="0"/>
            </a:br>
            <a:r>
              <a:rPr lang="fa-IR" dirty="0" smtClean="0"/>
              <a:t/>
            </a:r>
            <a:br>
              <a:rPr lang="fa-IR" dirty="0" smtClean="0"/>
            </a:br>
            <a:endParaRPr lang="fa-I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adenosine</a:t>
            </a:r>
            <a:endParaRPr lang="fa-IR" dirty="0"/>
          </a:p>
        </p:txBody>
      </p:sp>
      <p:sp>
        <p:nvSpPr>
          <p:cNvPr id="3" name="Content Placeholder 2"/>
          <p:cNvSpPr>
            <a:spLocks noGrp="1"/>
          </p:cNvSpPr>
          <p:nvPr>
            <p:ph idx="1"/>
          </p:nvPr>
        </p:nvSpPr>
        <p:spPr/>
        <p:txBody>
          <a:bodyPr>
            <a:normAutofit fontScale="92500"/>
          </a:bodyPr>
          <a:lstStyle/>
          <a:p>
            <a:pPr algn="r" rtl="1"/>
            <a:r>
              <a:rPr lang="fa-IR" b="1" dirty="0" smtClean="0"/>
              <a:t>کودکان زیر ۵۰ کیلوگرم</a:t>
            </a:r>
            <a:r>
              <a:rPr lang="fa-IR" dirty="0" smtClean="0"/>
              <a:t>: دوز اولیه ۰/۰۵ تا ۰/۱ میلی گرم به ازای هر کیلو وزن بدن  می باشد. چنانچه بهبودی در عرض ۱ تا ۲ دقیقه بعد از تزریق حاصل نشد مقادیر بیشتر دارو ( هر بار ۰/۰۵ تا ۰/۱ </a:t>
            </a:r>
            <a:r>
              <a:rPr lang="en-US" dirty="0" smtClean="0"/>
              <a:t>mg/kg </a:t>
            </a:r>
            <a:r>
              <a:rPr lang="fa-IR" dirty="0" smtClean="0"/>
              <a:t> بیشتر)   تجویز می شود تا جائیکه ریتم سینوسی ثابت شود یا دوز حداکثر ۰/۳ </a:t>
            </a:r>
            <a:r>
              <a:rPr lang="en-US" dirty="0" smtClean="0"/>
              <a:t>mg/kg</a:t>
            </a:r>
            <a:r>
              <a:rPr lang="fa-IR" dirty="0" smtClean="0"/>
              <a:t> ( حداکثر ۱۲ میلی گرم ) مصرف شود.</a:t>
            </a:r>
          </a:p>
          <a:p>
            <a:pPr algn="r" rtl="1"/>
            <a:r>
              <a:rPr lang="fa-IR" dirty="0" smtClean="0"/>
              <a:t> توجهات مهم: دارو باید به صورت وریدی سریع تجویز شود و به دنبال آن بایستی سریعا نرمال سالین تزریق شود.</a:t>
            </a:r>
            <a:br>
              <a:rPr lang="fa-IR" dirty="0" smtClean="0"/>
            </a:br>
            <a:r>
              <a:rPr lang="fa-IR" dirty="0" smtClean="0"/>
              <a:t/>
            </a:r>
            <a:br>
              <a:rPr lang="fa-IR" dirty="0" smtClean="0"/>
            </a:br>
            <a:endParaRPr lang="fa-I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آدنوزین :</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fontScale="92500" lnSpcReduction="10000"/>
          </a:bodyPr>
          <a:lstStyle/>
          <a:p>
            <a:pPr algn="r" rtl="1"/>
            <a:r>
              <a:rPr lang="fa-IR" b="1" dirty="0" smtClean="0"/>
              <a:t>-</a:t>
            </a:r>
            <a:r>
              <a:rPr lang="fa-IR" b="1" dirty="0"/>
              <a:t>در زمان دریافت دارو بیمار مانیتور شود.</a:t>
            </a:r>
          </a:p>
          <a:p>
            <a:pPr algn="r" rtl="1"/>
            <a:r>
              <a:rPr lang="fa-IR" b="1" dirty="0"/>
              <a:t>-در صورت امکان، تزریق دوز بولوس باید از طریق نزدیکترین ورودی به قلب بیمار انجام شود، به منظور اطمینان از وارد شدن فرآورده به جریان سیستمیک،</a:t>
            </a:r>
          </a:p>
          <a:p>
            <a:pPr algn="r" rtl="1"/>
            <a:r>
              <a:rPr lang="fa-IR" b="1" dirty="0"/>
              <a:t>تجویز هر دوز بولوس با فلاش سریع حدود 50 سی سی مایع نرمال سایلین صورت گیرد.</a:t>
            </a:r>
          </a:p>
          <a:p>
            <a:pPr algn="r" rtl="1"/>
            <a:r>
              <a:rPr lang="fa-IR" b="1" dirty="0"/>
              <a:t>-به دلیل احتمال تشکیل کریستال، فرآورده نباید در بخچال نگهداری شود و در صورت تشکیل کریستال باید به آرامی دمای محلول را به دمای </a:t>
            </a:r>
            <a:r>
              <a:rPr lang="fa-IR" b="1" dirty="0" smtClean="0"/>
              <a:t>محیط برسانید</a:t>
            </a:r>
            <a:r>
              <a:rPr lang="fa-IR" b="1" dirty="0"/>
              <a:t>.</a:t>
            </a:r>
            <a:endParaRPr lang="en-US" b="1" dirty="0"/>
          </a:p>
        </p:txBody>
      </p:sp>
    </p:spTree>
    <p:extLst>
      <p:ext uri="{BB962C8B-B14F-4D97-AF65-F5344CB8AC3E}">
        <p14:creationId xmlns:p14="http://schemas.microsoft.com/office/powerpoint/2010/main" val="3826840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TNG</a:t>
            </a:r>
            <a:endParaRPr lang="en-US" dirty="0">
              <a:solidFill>
                <a:schemeClr val="accent1">
                  <a:lumMod val="75000"/>
                </a:schemeClr>
              </a:solidFill>
            </a:endParaRPr>
          </a:p>
        </p:txBody>
      </p:sp>
      <p:pic>
        <p:nvPicPr>
          <p:cNvPr id="4" name="Picture 8" descr="http://fouriyat.ir/wp-content/uploads/2014/05/TNG-ems.png?7953c1"/>
          <p:cNvPicPr>
            <a:picLocks noGrp="1" noChangeAspect="1" noChangeArrowheads="1"/>
          </p:cNvPicPr>
          <p:nvPr>
            <p:ph idx="1"/>
          </p:nvPr>
        </p:nvPicPr>
        <p:blipFill>
          <a:blip r:embed="rId2" cstate="print"/>
          <a:srcRect/>
          <a:stretch>
            <a:fillRect/>
          </a:stretch>
        </p:blipFill>
        <p:spPr bwMode="auto">
          <a:xfrm>
            <a:off x="2133601" y="3308350"/>
            <a:ext cx="4114800" cy="1809750"/>
          </a:xfrm>
          <a:prstGeom prst="rect">
            <a:avLst/>
          </a:prstGeom>
          <a:noFill/>
        </p:spPr>
      </p:pic>
    </p:spTree>
    <p:extLst>
      <p:ext uri="{BB962C8B-B14F-4D97-AF65-F5344CB8AC3E}">
        <p14:creationId xmlns:p14="http://schemas.microsoft.com/office/powerpoint/2010/main" val="2006930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TNG</a:t>
            </a:r>
            <a:endParaRPr lang="fa-IR"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r" rtl="1"/>
            <a:r>
              <a:rPr lang="fa-IR" b="1" dirty="0" smtClean="0"/>
              <a:t>شکل دارویی در ترالی اورژانس</a:t>
            </a:r>
            <a:r>
              <a:rPr lang="fa-IR" dirty="0" smtClean="0"/>
              <a:t>: قرص زیر زبانی ۰/۴ میلی گرم و ویال 5 میلی گرم جهت انفوزیون وریدی</a:t>
            </a:r>
          </a:p>
          <a:p>
            <a:pPr algn="r" rtl="1"/>
            <a:r>
              <a:rPr lang="fa-IR" b="1" dirty="0" smtClean="0"/>
              <a:t>گروه دارویی</a:t>
            </a:r>
            <a:r>
              <a:rPr lang="fa-IR" dirty="0" smtClean="0"/>
              <a:t>:  نیترات </a:t>
            </a:r>
          </a:p>
          <a:p>
            <a:pPr algn="r" rtl="1"/>
            <a:r>
              <a:rPr lang="fa-IR" b="1" dirty="0" smtClean="0"/>
              <a:t>فعالیت ها(مکانیسم اثر): </a:t>
            </a:r>
            <a:r>
              <a:rPr lang="fa-IR" dirty="0" smtClean="0"/>
              <a:t>گشادکننده عروقی قوی با اثرات ضد آنژین، ضد ایسکمی و ضد فشار خون ، کاهش پیش بار و پس بار قلب ، کاهش نیازاکسیژن میوکارد و در نتیجه کاهش بار کاری قلب</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TNG</a:t>
            </a:r>
            <a:endParaRPr lang="fa-IR"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r" rtl="1"/>
            <a:r>
              <a:rPr lang="fa-IR" b="1" dirty="0" smtClean="0"/>
              <a:t>موارد کاربرد</a:t>
            </a:r>
            <a:r>
              <a:rPr lang="fa-IR" dirty="0" smtClean="0"/>
              <a:t>: افزایش پرفیوژن شریانهای کرونری و کاهش درد قفسه سینه در آنژین و </a:t>
            </a:r>
            <a:r>
              <a:rPr lang="en-US" dirty="0" smtClean="0"/>
              <a:t>MI </a:t>
            </a:r>
            <a:r>
              <a:rPr lang="fa-IR" dirty="0" smtClean="0"/>
              <a:t>، کاهش پیش بار در ادم حاد ریوی و نارسایی احتقانی قلب   </a:t>
            </a:r>
          </a:p>
          <a:p>
            <a:pPr algn="r" rtl="1"/>
            <a:r>
              <a:rPr lang="fa-IR" b="1" dirty="0" smtClean="0"/>
              <a:t>موارد منع کاربرد</a:t>
            </a:r>
            <a:r>
              <a:rPr lang="fa-IR" dirty="0" smtClean="0"/>
              <a:t>: </a:t>
            </a:r>
            <a:r>
              <a:rPr lang="en-US" dirty="0" smtClean="0"/>
              <a:t>SBP &lt; 90 mm Hg </a:t>
            </a:r>
            <a:r>
              <a:rPr lang="fa-IR" dirty="0" smtClean="0"/>
              <a:t>،مصرف سیلدنافیل یا مشابه آن در ۴۸ – ۲۴ ساعت گذشته </a:t>
            </a:r>
            <a:br>
              <a:rPr lang="fa-IR" dirty="0" smtClean="0"/>
            </a:br>
            <a:endParaRPr lang="fa-I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TNG</a:t>
            </a:r>
            <a:endParaRPr lang="fa-IR"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r" rtl="1"/>
            <a:r>
              <a:rPr lang="fa-IR" b="1" dirty="0" smtClean="0"/>
              <a:t>موارد احتیاط</a:t>
            </a:r>
            <a:r>
              <a:rPr lang="fa-IR" dirty="0" smtClean="0"/>
              <a:t>:</a:t>
            </a:r>
          </a:p>
          <a:p>
            <a:pPr algn="r" rtl="1">
              <a:buNone/>
            </a:pPr>
            <a:r>
              <a:rPr lang="fa-IR" dirty="0" smtClean="0"/>
              <a:t>	 در بیماران ضربه مغزی، افزایش فشار داخل جمجمه و شوک با احتیاط مصرف شود.   </a:t>
            </a:r>
          </a:p>
          <a:p>
            <a:pPr algn="r" rtl="1"/>
            <a:r>
              <a:rPr lang="fa-IR" b="1" dirty="0" smtClean="0"/>
              <a:t>اثرات جانبی</a:t>
            </a:r>
            <a:r>
              <a:rPr lang="fa-IR" dirty="0" smtClean="0"/>
              <a:t>:</a:t>
            </a:r>
          </a:p>
          <a:p>
            <a:pPr algn="r" rtl="1">
              <a:buNone/>
            </a:pPr>
            <a:r>
              <a:rPr lang="fa-IR" dirty="0" smtClean="0"/>
              <a:t>	 سردرد، سرگیجه، افت فشار خون وضعیتی، تاکی کاردی، تهوع و استفراغ</a:t>
            </a:r>
            <a:br>
              <a:rPr lang="fa-IR" dirty="0" smtClean="0"/>
            </a:br>
            <a:r>
              <a:rPr lang="fa-IR" dirty="0" smtClean="0"/>
              <a:t/>
            </a:r>
            <a:br>
              <a:rPr lang="fa-IR" dirty="0" smtClean="0"/>
            </a:br>
            <a:endParaRPr lang="fa-I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TNG</a:t>
            </a:r>
            <a:endParaRPr lang="fa-IR"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r" rtl="1"/>
            <a:r>
              <a:rPr lang="fa-IR" b="1" dirty="0" smtClean="0"/>
              <a:t>دوزاژ:</a:t>
            </a:r>
          </a:p>
          <a:p>
            <a:pPr algn="r" rtl="1">
              <a:buNone/>
            </a:pPr>
            <a:r>
              <a:rPr lang="fa-IR" dirty="0" smtClean="0"/>
              <a:t>	 پرل: ۰/۴ میلی گرم زیرزبانی ، می توان هر ۳ الی ۵ دقیقه حداکثر تا ۳ دوز استفاده نمود. </a:t>
            </a:r>
          </a:p>
          <a:p>
            <a:pPr algn="r" rtl="1">
              <a:buNone/>
            </a:pPr>
            <a:r>
              <a:rPr lang="fa-IR" dirty="0" smtClean="0"/>
              <a:t>	پماد: به اندازه ۱/۵ الی ۳ سانتی متر روی قفسه سینه مالیده شود. </a:t>
            </a:r>
          </a:p>
          <a:p>
            <a:pPr algn="r" rtl="1">
              <a:buNone/>
            </a:pPr>
            <a:r>
              <a:rPr lang="fa-IR" dirty="0" smtClean="0"/>
              <a:t>	اسپری: می توان هر۳ الی ۵ دقیقه ۱ اسپری و حداکثر تا ۳ اسپری تکرار کرد.(هر اسپری ۰/۴ میلی گرم)</a:t>
            </a:r>
            <a:br>
              <a:rPr lang="fa-IR" dirty="0" smtClean="0"/>
            </a:br>
            <a:endParaRPr lang="fa-I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TNG</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dirty="0" smtClean="0"/>
              <a:t>دوزاژ وریدی: شروع انفوزیون با 5 میکروگرم در دقیقه</a:t>
            </a:r>
          </a:p>
          <a:p>
            <a:pPr algn="r" rtl="1">
              <a:buNone/>
            </a:pPr>
            <a:r>
              <a:rPr lang="fa-IR" dirty="0" smtClean="0"/>
              <a:t>	قابل افزایش تا 200 میکروگرم در دقیقه</a:t>
            </a:r>
          </a:p>
          <a:p>
            <a:pPr algn="r" rtl="1">
              <a:buNone/>
            </a:pPr>
            <a:endParaRPr lang="fa-I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پرستاری:</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dirty="0" smtClean="0"/>
              <a:t>-</a:t>
            </a:r>
            <a:r>
              <a:rPr lang="fa-IR" b="1" dirty="0"/>
              <a:t>به بیمار توصیه نمایید قرص زیر زبانی را همیشه همراه داشته باشد و در زمان درد استفاده نماید.</a:t>
            </a:r>
          </a:p>
          <a:p>
            <a:pPr algn="r" rtl="1"/>
            <a:r>
              <a:rPr lang="fa-IR" b="1" dirty="0"/>
              <a:t>-در صورت درد هر 5 دقیقه 1 قرص زیر زبانی استفاده و تا سه بار استفاده نماید در صورت عدم تسکین درد به پزشک مراجعه نماید</a:t>
            </a:r>
            <a:r>
              <a:rPr lang="fa-IR" dirty="0"/>
              <a:t>.</a:t>
            </a:r>
            <a:endParaRPr lang="en-US" dirty="0"/>
          </a:p>
        </p:txBody>
      </p:sp>
    </p:spTree>
    <p:extLst>
      <p:ext uri="{BB962C8B-B14F-4D97-AF65-F5344CB8AC3E}">
        <p14:creationId xmlns:p14="http://schemas.microsoft.com/office/powerpoint/2010/main" val="322004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a:solidFill>
                  <a:schemeClr val="accent1">
                    <a:lumMod val="75000"/>
                  </a:schemeClr>
                </a:solidFill>
              </a:rPr>
              <a:t>داروهای ترالی اورژانس</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1279966"/>
              </p:ext>
            </p:extLst>
          </p:nvPr>
        </p:nvGraphicFramePr>
        <p:xfrm>
          <a:off x="1176338" y="2490788"/>
          <a:ext cx="6799262" cy="3200400"/>
        </p:xfrm>
        <a:graphic>
          <a:graphicData uri="http://schemas.openxmlformats.org/drawingml/2006/table">
            <a:tbl>
              <a:tblPr firstRow="1" bandRow="1">
                <a:tableStyleId>{C083E6E3-FA7D-4D7B-A595-EF9225AFEA82}</a:tableStyleId>
              </a:tblPr>
              <a:tblGrid>
                <a:gridCol w="3399631">
                  <a:extLst>
                    <a:ext uri="{9D8B030D-6E8A-4147-A177-3AD203B41FA5}">
                      <a16:colId xmlns:a16="http://schemas.microsoft.com/office/drawing/2014/main" val="1214256536"/>
                    </a:ext>
                  </a:extLst>
                </a:gridCol>
                <a:gridCol w="3399631">
                  <a:extLst>
                    <a:ext uri="{9D8B030D-6E8A-4147-A177-3AD203B41FA5}">
                      <a16:colId xmlns:a16="http://schemas.microsoft.com/office/drawing/2014/main" val="1183321344"/>
                    </a:ext>
                  </a:extLst>
                </a:gridCol>
              </a:tblGrid>
              <a:tr h="370840">
                <a:tc>
                  <a:txBody>
                    <a:bodyPr/>
                    <a:lstStyle/>
                    <a:p>
                      <a:pPr algn="r" rtl="1"/>
                      <a:r>
                        <a:rPr lang="fa-IR" sz="2400" dirty="0" smtClean="0"/>
                        <a:t>آمپول وراپامیل </a:t>
                      </a:r>
                      <a:endParaRPr lang="en-US" sz="2400" dirty="0"/>
                    </a:p>
                  </a:txBody>
                  <a:tcPr/>
                </a:tc>
                <a:tc>
                  <a:txBody>
                    <a:bodyPr/>
                    <a:lstStyle/>
                    <a:p>
                      <a:pPr algn="r" rtl="1"/>
                      <a:r>
                        <a:rPr lang="fa-IR" sz="2400" dirty="0" smtClean="0"/>
                        <a:t>آمپول هپارین </a:t>
                      </a:r>
                      <a:endParaRPr lang="en-US" sz="2400" dirty="0"/>
                    </a:p>
                  </a:txBody>
                  <a:tcPr/>
                </a:tc>
                <a:extLst>
                  <a:ext uri="{0D108BD9-81ED-4DB2-BD59-A6C34878D82A}">
                    <a16:rowId xmlns:a16="http://schemas.microsoft.com/office/drawing/2014/main" val="3498503651"/>
                  </a:ext>
                </a:extLst>
              </a:tr>
              <a:tr h="370840">
                <a:tc>
                  <a:txBody>
                    <a:bodyPr/>
                    <a:lstStyle/>
                    <a:p>
                      <a:pPr algn="r" rtl="1"/>
                      <a:r>
                        <a:rPr lang="fa-IR" sz="2400" b="1" dirty="0" smtClean="0"/>
                        <a:t>آمپول فورسماید </a:t>
                      </a:r>
                      <a:endParaRPr lang="en-US" sz="2400" b="1" dirty="0"/>
                    </a:p>
                  </a:txBody>
                  <a:tcPr/>
                </a:tc>
                <a:tc>
                  <a:txBody>
                    <a:bodyPr/>
                    <a:lstStyle/>
                    <a:p>
                      <a:pPr algn="r" rtl="1"/>
                      <a:r>
                        <a:rPr lang="fa-IR" sz="2400" b="1" dirty="0" smtClean="0"/>
                        <a:t>آمپول دیگوکسین </a:t>
                      </a:r>
                      <a:endParaRPr lang="en-US" sz="2400" b="1" dirty="0"/>
                    </a:p>
                  </a:txBody>
                  <a:tcPr/>
                </a:tc>
                <a:extLst>
                  <a:ext uri="{0D108BD9-81ED-4DB2-BD59-A6C34878D82A}">
                    <a16:rowId xmlns:a16="http://schemas.microsoft.com/office/drawing/2014/main" val="297514111"/>
                  </a:ext>
                </a:extLst>
              </a:tr>
              <a:tr h="370840">
                <a:tc>
                  <a:txBody>
                    <a:bodyPr/>
                    <a:lstStyle/>
                    <a:p>
                      <a:pPr algn="r" rtl="1"/>
                      <a:r>
                        <a:rPr lang="fa-IR" sz="2400" b="1" dirty="0" smtClean="0"/>
                        <a:t>آمپول آدنوزین </a:t>
                      </a:r>
                      <a:endParaRPr lang="en-US" sz="2400" b="1" dirty="0"/>
                    </a:p>
                  </a:txBody>
                  <a:tcPr/>
                </a:tc>
                <a:tc>
                  <a:txBody>
                    <a:bodyPr/>
                    <a:lstStyle/>
                    <a:p>
                      <a:pPr algn="r" rtl="1"/>
                      <a:r>
                        <a:rPr lang="fa-IR" sz="2400" b="1" dirty="0" smtClean="0"/>
                        <a:t>آمپول </a:t>
                      </a:r>
                      <a:r>
                        <a:rPr lang="en-US" sz="2400" b="1" dirty="0" smtClean="0"/>
                        <a:t>TNG </a:t>
                      </a:r>
                      <a:endParaRPr lang="en-US" sz="2400" b="1" dirty="0"/>
                    </a:p>
                  </a:txBody>
                  <a:tcPr/>
                </a:tc>
                <a:extLst>
                  <a:ext uri="{0D108BD9-81ED-4DB2-BD59-A6C34878D82A}">
                    <a16:rowId xmlns:a16="http://schemas.microsoft.com/office/drawing/2014/main" val="1448178452"/>
                  </a:ext>
                </a:extLst>
              </a:tr>
              <a:tr h="370840">
                <a:tc>
                  <a:txBody>
                    <a:bodyPr/>
                    <a:lstStyle/>
                    <a:p>
                      <a:pPr algn="r" rtl="1"/>
                      <a:r>
                        <a:rPr lang="fa-IR" sz="2400" b="1" dirty="0" smtClean="0"/>
                        <a:t>آمپول آمیودارون </a:t>
                      </a:r>
                      <a:endParaRPr lang="en-US" sz="2400" b="1" dirty="0"/>
                    </a:p>
                  </a:txBody>
                  <a:tcPr/>
                </a:tc>
                <a:tc>
                  <a:txBody>
                    <a:bodyPr/>
                    <a:lstStyle/>
                    <a:p>
                      <a:pPr algn="r" rtl="1"/>
                      <a:r>
                        <a:rPr lang="fa-IR" sz="2400" b="1" dirty="0" smtClean="0"/>
                        <a:t>آمپول لیدوکائین </a:t>
                      </a:r>
                      <a:endParaRPr lang="en-US" sz="2400" b="1" dirty="0"/>
                    </a:p>
                  </a:txBody>
                  <a:tcPr/>
                </a:tc>
                <a:extLst>
                  <a:ext uri="{0D108BD9-81ED-4DB2-BD59-A6C34878D82A}">
                    <a16:rowId xmlns:a16="http://schemas.microsoft.com/office/drawing/2014/main" val="2396504775"/>
                  </a:ext>
                </a:extLst>
              </a:tr>
              <a:tr h="370840">
                <a:tc>
                  <a:txBody>
                    <a:bodyPr/>
                    <a:lstStyle/>
                    <a:p>
                      <a:pPr algn="r" rtl="1"/>
                      <a:r>
                        <a:rPr lang="fa-IR" sz="2400" b="1" dirty="0" smtClean="0"/>
                        <a:t>آمپول اپی نفرین </a:t>
                      </a:r>
                      <a:endParaRPr lang="en-US" sz="2400" b="1" dirty="0"/>
                    </a:p>
                  </a:txBody>
                  <a:tcPr/>
                </a:tc>
                <a:tc>
                  <a:txBody>
                    <a:bodyPr/>
                    <a:lstStyle/>
                    <a:p>
                      <a:pPr algn="r" rtl="1"/>
                      <a:r>
                        <a:rPr lang="fa-IR" sz="2400" b="1" dirty="0" smtClean="0"/>
                        <a:t> آمپول آتروپین </a:t>
                      </a:r>
                      <a:endParaRPr lang="en-US" sz="2400" b="1" dirty="0"/>
                    </a:p>
                  </a:txBody>
                  <a:tcPr/>
                </a:tc>
                <a:extLst>
                  <a:ext uri="{0D108BD9-81ED-4DB2-BD59-A6C34878D82A}">
                    <a16:rowId xmlns:a16="http://schemas.microsoft.com/office/drawing/2014/main" val="3698718441"/>
                  </a:ext>
                </a:extLst>
              </a:tr>
              <a:tr h="370840">
                <a:tc>
                  <a:txBody>
                    <a:bodyPr/>
                    <a:lstStyle/>
                    <a:p>
                      <a:pPr algn="r" rtl="1"/>
                      <a:r>
                        <a:rPr lang="fa-IR" sz="2400" b="1" dirty="0" smtClean="0"/>
                        <a:t>نالوکسان</a:t>
                      </a:r>
                      <a:endParaRPr lang="en-US" sz="2400" b="1" dirty="0"/>
                    </a:p>
                  </a:txBody>
                  <a:tcPr/>
                </a:tc>
                <a:tc>
                  <a:txBody>
                    <a:bodyPr/>
                    <a:lstStyle/>
                    <a:p>
                      <a:pPr marL="0" marR="0" indent="0" algn="r" defTabSz="457200" rtl="1" eaLnBrk="1" fontAlgn="auto" latinLnBrk="0" hangingPunct="1">
                        <a:lnSpc>
                          <a:spcPct val="100000"/>
                        </a:lnSpc>
                        <a:spcBef>
                          <a:spcPts val="0"/>
                        </a:spcBef>
                        <a:spcAft>
                          <a:spcPts val="0"/>
                        </a:spcAft>
                        <a:buClrTx/>
                        <a:buSzTx/>
                        <a:buFontTx/>
                        <a:buNone/>
                        <a:tabLst/>
                        <a:defRPr/>
                      </a:pPr>
                      <a:r>
                        <a:rPr lang="fa-IR" sz="2400" b="1" dirty="0" smtClean="0"/>
                        <a:t>قرص آسپرین</a:t>
                      </a:r>
                      <a:endParaRPr lang="en-US" sz="2400" b="1" dirty="0" smtClean="0"/>
                    </a:p>
                  </a:txBody>
                  <a:tcPr/>
                </a:tc>
                <a:extLst>
                  <a:ext uri="{0D108BD9-81ED-4DB2-BD59-A6C34878D82A}">
                    <a16:rowId xmlns:a16="http://schemas.microsoft.com/office/drawing/2014/main" val="2466733161"/>
                  </a:ext>
                </a:extLst>
              </a:tr>
              <a:tr h="370840">
                <a:tc>
                  <a:txBody>
                    <a:bodyPr/>
                    <a:lstStyle/>
                    <a:p>
                      <a:pPr algn="r" rtl="1"/>
                      <a:endParaRPr lang="en-US" sz="2400" b="1" dirty="0"/>
                    </a:p>
                  </a:txBody>
                  <a:tcPr/>
                </a:tc>
                <a:tc>
                  <a:txBody>
                    <a:bodyPr/>
                    <a:lstStyle/>
                    <a:p>
                      <a:pPr marL="0" marR="0" indent="0" algn="r" defTabSz="457200" rtl="1" eaLnBrk="1" fontAlgn="auto" latinLnBrk="0" hangingPunct="1">
                        <a:lnSpc>
                          <a:spcPct val="100000"/>
                        </a:lnSpc>
                        <a:spcBef>
                          <a:spcPts val="0"/>
                        </a:spcBef>
                        <a:spcAft>
                          <a:spcPts val="0"/>
                        </a:spcAft>
                        <a:buClrTx/>
                        <a:buSzTx/>
                        <a:buFontTx/>
                        <a:buNone/>
                        <a:tabLst/>
                        <a:defRPr/>
                      </a:pPr>
                      <a:r>
                        <a:rPr lang="fa-IR" sz="2400" b="1" dirty="0" smtClean="0"/>
                        <a:t>پروکایین آمید</a:t>
                      </a:r>
                      <a:endParaRPr lang="en-US" sz="2400" b="1" dirty="0" smtClean="0"/>
                    </a:p>
                  </a:txBody>
                  <a:tcPr/>
                </a:tc>
                <a:extLst>
                  <a:ext uri="{0D108BD9-81ED-4DB2-BD59-A6C34878D82A}">
                    <a16:rowId xmlns:a16="http://schemas.microsoft.com/office/drawing/2014/main" val="762089668"/>
                  </a:ext>
                </a:extLst>
              </a:tr>
            </a:tbl>
          </a:graphicData>
        </a:graphic>
      </p:graphicFrame>
    </p:spTree>
    <p:extLst>
      <p:ext uri="{BB962C8B-B14F-4D97-AF65-F5344CB8AC3E}">
        <p14:creationId xmlns:p14="http://schemas.microsoft.com/office/powerpoint/2010/main" val="7390903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naloxone</a:t>
            </a:r>
            <a:endParaRPr lang="fa-IR" dirty="0">
              <a:solidFill>
                <a:schemeClr val="accent1">
                  <a:lumMod val="75000"/>
                </a:schemeClr>
              </a:solidFill>
            </a:endParaRPr>
          </a:p>
        </p:txBody>
      </p:sp>
      <p:sp>
        <p:nvSpPr>
          <p:cNvPr id="3" name="Content Placeholder 2"/>
          <p:cNvSpPr>
            <a:spLocks noGrp="1"/>
          </p:cNvSpPr>
          <p:nvPr>
            <p:ph idx="1"/>
          </p:nvPr>
        </p:nvSpPr>
        <p:spPr>
          <a:xfrm>
            <a:off x="762000" y="2490135"/>
            <a:ext cx="7213601" cy="2615265"/>
          </a:xfrm>
        </p:spPr>
        <p:txBody>
          <a:bodyPr/>
          <a:lstStyle/>
          <a:p>
            <a:endParaRPr lang="fa-IR" dirty="0"/>
          </a:p>
        </p:txBody>
      </p:sp>
      <p:pic>
        <p:nvPicPr>
          <p:cNvPr id="50178" name="Picture 2" descr="http://fouriyat.ir/wp-content/uploads/2014/04/naloxon.ems_.png?7953c1"/>
          <p:cNvPicPr>
            <a:picLocks noChangeAspect="1" noChangeArrowheads="1"/>
          </p:cNvPicPr>
          <p:nvPr/>
        </p:nvPicPr>
        <p:blipFill>
          <a:blip r:embed="rId2" cstate="print"/>
          <a:srcRect/>
          <a:stretch>
            <a:fillRect/>
          </a:stretch>
        </p:blipFill>
        <p:spPr bwMode="auto">
          <a:xfrm>
            <a:off x="2438400" y="2490135"/>
            <a:ext cx="4114800" cy="3301065"/>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naloxone</a:t>
            </a:r>
            <a:endParaRPr lang="fa-IR" dirty="0"/>
          </a:p>
        </p:txBody>
      </p:sp>
      <p:sp>
        <p:nvSpPr>
          <p:cNvPr id="3" name="Content Placeholder 2"/>
          <p:cNvSpPr>
            <a:spLocks noGrp="1"/>
          </p:cNvSpPr>
          <p:nvPr>
            <p:ph idx="1"/>
          </p:nvPr>
        </p:nvSpPr>
        <p:spPr/>
        <p:txBody>
          <a:bodyPr>
            <a:normAutofit/>
          </a:bodyPr>
          <a:lstStyle/>
          <a:p>
            <a:pPr algn="r" rtl="1"/>
            <a:r>
              <a:rPr lang="fa-IR" b="1" dirty="0" smtClean="0"/>
              <a:t>دسته دارویی</a:t>
            </a:r>
            <a:r>
              <a:rPr lang="fa-IR" dirty="0" smtClean="0"/>
              <a:t>: آنتاگونیست نارکوتیک ها  </a:t>
            </a:r>
          </a:p>
          <a:p>
            <a:pPr algn="r" rtl="1"/>
            <a:r>
              <a:rPr lang="fa-IR" b="1" dirty="0" smtClean="0"/>
              <a:t>فعالیت ها (مکانیسم اثر): </a:t>
            </a:r>
            <a:r>
              <a:rPr lang="fa-IR" dirty="0" smtClean="0"/>
              <a:t>گیرنده های اپیوئیدی را مهار نموده و به این ترتیب اثرات اپیوئیدها را از بین می برد.  </a:t>
            </a:r>
          </a:p>
          <a:p>
            <a:pPr algn="r" rtl="1"/>
            <a:r>
              <a:rPr lang="fa-IR" b="1" dirty="0" smtClean="0"/>
              <a:t>موارد مصرف</a:t>
            </a:r>
            <a:r>
              <a:rPr lang="fa-IR" dirty="0" smtClean="0"/>
              <a:t>: برطرف کردن ضعف تنفسی شناخته شده یا مشکوک ناشی از داروهای مخدر طبیعی یا سنتتیک (متادون، نالبوفین، پنتازوسین و پروپوکسی فن).</a:t>
            </a:r>
            <a:br>
              <a:rPr lang="fa-IR" dirty="0" smtClean="0"/>
            </a:br>
            <a:r>
              <a:rPr lang="fa-IR" dirty="0" smtClean="0"/>
              <a:t/>
            </a:r>
            <a:br>
              <a:rPr lang="fa-IR" dirty="0" smtClean="0"/>
            </a:br>
            <a:endParaRPr lang="fa-I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naloxone</a:t>
            </a:r>
            <a:endParaRPr lang="fa-IR" dirty="0"/>
          </a:p>
        </p:txBody>
      </p:sp>
      <p:sp>
        <p:nvSpPr>
          <p:cNvPr id="3" name="Content Placeholder 2"/>
          <p:cNvSpPr>
            <a:spLocks noGrp="1"/>
          </p:cNvSpPr>
          <p:nvPr>
            <p:ph idx="1"/>
          </p:nvPr>
        </p:nvSpPr>
        <p:spPr/>
        <p:txBody>
          <a:bodyPr>
            <a:normAutofit lnSpcReduction="10000"/>
          </a:bodyPr>
          <a:lstStyle/>
          <a:p>
            <a:pPr algn="r" rtl="1"/>
            <a:r>
              <a:rPr lang="fa-IR" b="1" dirty="0" smtClean="0"/>
              <a:t>موارد احتیاط: </a:t>
            </a:r>
            <a:r>
              <a:rPr lang="fa-IR" dirty="0" smtClean="0"/>
              <a:t>در بیماران مبتلا به ناراحتی قلبی یا آنهایی که داروهای کاردیوتوکسیک مصرف کرده اند بایستی با احتیاط به کار رود.  </a:t>
            </a:r>
          </a:p>
          <a:p>
            <a:pPr algn="r" rtl="1"/>
            <a:r>
              <a:rPr lang="fa-IR" b="1" dirty="0" smtClean="0"/>
              <a:t>اثرات جانبی: </a:t>
            </a:r>
            <a:r>
              <a:rPr lang="fa-IR" dirty="0" smtClean="0"/>
              <a:t>هیچ‌گونه عوارض شدید ناشی از مصرف بیش از حد این دارو، به جز علائم سندرم شدید محرومیت داروهای مخدر در افراد معتاد به این داروها، شناخته نشده است. </a:t>
            </a:r>
          </a:p>
          <a:p>
            <a:pPr algn="r" rtl="1">
              <a:buNone/>
            </a:pPr>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naloxone</a:t>
            </a:r>
            <a:endParaRPr lang="fa-IR" dirty="0"/>
          </a:p>
        </p:txBody>
      </p:sp>
      <p:sp>
        <p:nvSpPr>
          <p:cNvPr id="3" name="Content Placeholder 2"/>
          <p:cNvSpPr>
            <a:spLocks noGrp="1"/>
          </p:cNvSpPr>
          <p:nvPr>
            <p:ph idx="1"/>
          </p:nvPr>
        </p:nvSpPr>
        <p:spPr/>
        <p:txBody>
          <a:bodyPr/>
          <a:lstStyle/>
          <a:p>
            <a:pPr algn="r" rtl="1"/>
            <a:r>
              <a:rPr lang="fa-IR" dirty="0" smtClean="0"/>
              <a:t>دوزاژ در</a:t>
            </a:r>
            <a:r>
              <a:rPr lang="fa-IR" i="1" dirty="0" smtClean="0">
                <a:solidFill>
                  <a:srgbClr val="FF0000"/>
                </a:solidFill>
              </a:rPr>
              <a:t> آپنه ناشی از مواد مخدر </a:t>
            </a:r>
            <a:r>
              <a:rPr lang="fa-IR" dirty="0" smtClean="0"/>
              <a:t>یا </a:t>
            </a:r>
            <a:r>
              <a:rPr lang="fa-IR" i="1" dirty="0" smtClean="0">
                <a:solidFill>
                  <a:srgbClr val="FF0000"/>
                </a:solidFill>
              </a:rPr>
              <a:t>سیانوز</a:t>
            </a:r>
            <a:r>
              <a:rPr lang="fa-IR" dirty="0" smtClean="0"/>
              <a:t>:</a:t>
            </a:r>
          </a:p>
          <a:p>
            <a:pPr algn="r" rtl="1">
              <a:buNone/>
            </a:pPr>
            <a:r>
              <a:rPr lang="fa-IR" dirty="0" smtClean="0"/>
              <a:t>	 </a:t>
            </a:r>
            <a:r>
              <a:rPr lang="fa-IR" u="sng" dirty="0" smtClean="0"/>
              <a:t>هم در بالغین و هم در کودکان </a:t>
            </a:r>
            <a:r>
              <a:rPr lang="fa-IR" dirty="0" smtClean="0"/>
              <a:t>2 میلیگرم (5 امپول) تزریق وریدی، تکرار هر 5 دقیقه تا 5 بار</a:t>
            </a:r>
          </a:p>
          <a:p>
            <a:pPr algn="r" rtl="1">
              <a:buNone/>
            </a:pPr>
            <a:r>
              <a:rPr lang="fa-IR" dirty="0" smtClean="0"/>
              <a:t>	در نوزادان 0/01 </a:t>
            </a:r>
            <a:r>
              <a:rPr lang="en-US" dirty="0" smtClean="0"/>
              <a:t>mg/kg</a:t>
            </a:r>
            <a:r>
              <a:rPr lang="fa-IR" dirty="0" smtClean="0"/>
              <a:t> قابل تکرار تا پاسخ بالینی</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naloxone</a:t>
            </a:r>
            <a:endParaRPr lang="fa-IR" dirty="0"/>
          </a:p>
        </p:txBody>
      </p:sp>
      <p:sp>
        <p:nvSpPr>
          <p:cNvPr id="3" name="Content Placeholder 2"/>
          <p:cNvSpPr>
            <a:spLocks noGrp="1"/>
          </p:cNvSpPr>
          <p:nvPr>
            <p:ph idx="1"/>
          </p:nvPr>
        </p:nvSpPr>
        <p:spPr/>
        <p:txBody>
          <a:bodyPr/>
          <a:lstStyle/>
          <a:p>
            <a:pPr algn="r" rtl="1"/>
            <a:r>
              <a:rPr lang="fa-IR" dirty="0" smtClean="0"/>
              <a:t>دوزاژ در کاهش هوشیاری بدون آپنه که مشکوک به مصرف مواد مخدر باشیم (تشخیصی):</a:t>
            </a:r>
          </a:p>
          <a:p>
            <a:pPr algn="r" rtl="1">
              <a:buNone/>
            </a:pPr>
            <a:r>
              <a:rPr lang="fa-IR" dirty="0" smtClean="0"/>
              <a:t>	اگر بیمار معتاد است: 0/05 میلیگرم (یک هشتم آمپول) قابل تکرار تا بروز هوشیاری</a:t>
            </a:r>
          </a:p>
          <a:p>
            <a:pPr algn="r" rtl="1">
              <a:buNone/>
            </a:pPr>
            <a:r>
              <a:rPr lang="fa-IR" dirty="0" smtClean="0"/>
              <a:t>	اگر معتاد نیست: 0/4 میلیگرم (یک آمپول) قابل تکرار تا بروز هوشیاری</a:t>
            </a:r>
            <a:endParaRPr lang="fa-I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fa-IR" dirty="0">
                <a:solidFill>
                  <a:schemeClr val="accent1">
                    <a:lumMod val="75000"/>
                  </a:schemeClr>
                </a:solidFill>
              </a:rPr>
              <a:t>ملاحظات </a:t>
            </a:r>
            <a:r>
              <a:rPr lang="fa-IR" dirty="0" smtClean="0">
                <a:solidFill>
                  <a:schemeClr val="accent1">
                    <a:lumMod val="75000"/>
                  </a:schemeClr>
                </a:solidFill>
              </a:rPr>
              <a:t>پرستاری</a:t>
            </a:r>
            <a:r>
              <a:rPr lang="fa-IR" dirty="0">
                <a:solidFill>
                  <a:schemeClr val="accent1">
                    <a:lumMod val="75000"/>
                  </a:schemeClr>
                </a:solidFill>
              </a:rPr>
              <a:t> </a:t>
            </a:r>
            <a:r>
              <a:rPr lang="fa-IR" dirty="0" smtClean="0">
                <a:solidFill>
                  <a:schemeClr val="accent1">
                    <a:lumMod val="75000"/>
                  </a:schemeClr>
                </a:solidFill>
              </a:rPr>
              <a:t>نالوکسان</a:t>
            </a:r>
            <a:r>
              <a:rPr lang="fa-IR" dirty="0" smtClean="0">
                <a:solidFill>
                  <a:schemeClr val="accent1">
                    <a:lumMod val="75000"/>
                  </a:schemeClr>
                </a:solidFill>
              </a:rPr>
              <a:t>:</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smtClean="0"/>
              <a:t>-</a:t>
            </a:r>
            <a:r>
              <a:rPr lang="fa-IR" b="1" dirty="0"/>
              <a:t>پس از دادن نالوکسان علائم حیاتی به دقت پایش شود زیرا علائم مسمومیت با مخدر ممکن است مجددا بروز نماید.</a:t>
            </a:r>
          </a:p>
          <a:p>
            <a:pPr algn="r" rtl="1"/>
            <a:r>
              <a:rPr lang="fa-IR" b="1" dirty="0"/>
              <a:t>-ممکن است علائم ترک در افراد معتاد بروز نماید شامل کرامپ شکمی، بی اشتهایی، اضطراب، کمردرد، درد مفاصل، تب، فشار خون و نبض ناپایدار</a:t>
            </a:r>
            <a:endParaRPr lang="en-US" b="1" dirty="0"/>
          </a:p>
        </p:txBody>
      </p:sp>
    </p:spTree>
    <p:extLst>
      <p:ext uri="{BB962C8B-B14F-4D97-AF65-F5344CB8AC3E}">
        <p14:creationId xmlns:p14="http://schemas.microsoft.com/office/powerpoint/2010/main" val="22972546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diazepam</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45058" name="Picture 2" descr="http://www.caspiantamin.com/sites/default/files/images/diazepam_s.jpg"/>
          <p:cNvPicPr>
            <a:picLocks noChangeAspect="1" noChangeArrowheads="1"/>
          </p:cNvPicPr>
          <p:nvPr/>
        </p:nvPicPr>
        <p:blipFill>
          <a:blip r:embed="rId2" cstate="print"/>
          <a:srcRect/>
          <a:stretch>
            <a:fillRect/>
          </a:stretch>
        </p:blipFill>
        <p:spPr bwMode="auto">
          <a:xfrm>
            <a:off x="1219200" y="2219204"/>
            <a:ext cx="7010288" cy="3952996"/>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diazepam</a:t>
            </a:r>
            <a:endParaRPr lang="fa-IR" dirty="0"/>
          </a:p>
        </p:txBody>
      </p:sp>
      <p:sp>
        <p:nvSpPr>
          <p:cNvPr id="3" name="Content Placeholder 2"/>
          <p:cNvSpPr>
            <a:spLocks noGrp="1"/>
          </p:cNvSpPr>
          <p:nvPr>
            <p:ph idx="1"/>
          </p:nvPr>
        </p:nvSpPr>
        <p:spPr/>
        <p:txBody>
          <a:bodyPr>
            <a:normAutofit/>
          </a:bodyPr>
          <a:lstStyle/>
          <a:p>
            <a:pPr algn="r" rtl="1"/>
            <a:r>
              <a:rPr lang="fa-IR" b="1" dirty="0" smtClean="0"/>
              <a:t>شکل دارویی (اورژانس):</a:t>
            </a:r>
            <a:r>
              <a:rPr lang="fa-IR" dirty="0" smtClean="0"/>
              <a:t>آمپول ۲</a:t>
            </a:r>
            <a:r>
              <a:rPr lang="en-US" dirty="0" smtClean="0"/>
              <a:t>ml </a:t>
            </a:r>
            <a:r>
              <a:rPr lang="fa-IR" dirty="0" smtClean="0"/>
              <a:t>حاوی ۱۰</a:t>
            </a:r>
            <a:r>
              <a:rPr lang="en-US" dirty="0" smtClean="0"/>
              <a:t>mg </a:t>
            </a:r>
            <a:r>
              <a:rPr lang="fa-IR" dirty="0" smtClean="0"/>
              <a:t>دیازپام </a:t>
            </a:r>
          </a:p>
          <a:p>
            <a:pPr algn="r" rtl="1"/>
            <a:r>
              <a:rPr lang="fa-IR" b="1" dirty="0" smtClean="0"/>
              <a:t>گروه دارویی:</a:t>
            </a:r>
            <a:r>
              <a:rPr lang="fa-IR" dirty="0" smtClean="0"/>
              <a:t>آرام بخش-خواب آور، ضد تشنج، ضد اضطراب (بنزودیازپینی) </a:t>
            </a:r>
          </a:p>
          <a:p>
            <a:pPr algn="r" rtl="1"/>
            <a:r>
              <a:rPr lang="fa-IR" b="1" dirty="0" smtClean="0"/>
              <a:t>فعالیت ها (مکانیسم اثر): </a:t>
            </a:r>
            <a:r>
              <a:rPr lang="fa-IR" dirty="0" smtClean="0"/>
              <a:t>مکانیسم دقیق آرام بخشی دارو شناخته شده است. توزیع فعالیت تشنجی در کورتکس حرکتی را مهار می کند.</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diazepam</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احتیاط: </a:t>
            </a:r>
            <a:r>
              <a:rPr lang="fa-IR" dirty="0" smtClean="0"/>
              <a:t>دیازپام وریدی را در بیماران مسن، بسیار بدحال و مبتلایان به </a:t>
            </a:r>
            <a:r>
              <a:rPr lang="en-US" dirty="0" smtClean="0"/>
              <a:t>COPD  </a:t>
            </a:r>
            <a:r>
              <a:rPr lang="fa-IR" dirty="0" smtClean="0"/>
              <a:t> بسیار با احتیاط مصرف کنید. </a:t>
            </a:r>
          </a:p>
          <a:p>
            <a:pPr algn="r" rtl="1"/>
            <a:r>
              <a:rPr lang="fa-IR" b="1" dirty="0" smtClean="0"/>
              <a:t>اثرات جانبی</a:t>
            </a:r>
            <a:r>
              <a:rPr lang="fa-IR" dirty="0" smtClean="0"/>
              <a:t>: خواب آلودگی، خستگی، گیجی، سرگیجه، هایپوتانسیون، تاکی کاردی، تاری دید، تهوع، دپرسیون تنفسی</a:t>
            </a:r>
            <a:br>
              <a:rPr lang="fa-IR" dirty="0" smtClean="0"/>
            </a:br>
            <a:r>
              <a:rPr lang="fa-IR" dirty="0" smtClean="0"/>
              <a:t/>
            </a:r>
            <a:br>
              <a:rPr lang="fa-IR" dirty="0" smtClean="0"/>
            </a:br>
            <a:endParaRPr lang="fa-I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diazepam</a:t>
            </a:r>
            <a:endParaRPr lang="fa-IR" dirty="0"/>
          </a:p>
        </p:txBody>
      </p:sp>
      <p:sp>
        <p:nvSpPr>
          <p:cNvPr id="3" name="Content Placeholder 2"/>
          <p:cNvSpPr>
            <a:spLocks noGrp="1"/>
          </p:cNvSpPr>
          <p:nvPr>
            <p:ph idx="1"/>
          </p:nvPr>
        </p:nvSpPr>
        <p:spPr/>
        <p:txBody>
          <a:bodyPr>
            <a:normAutofit/>
          </a:bodyPr>
          <a:lstStyle/>
          <a:p>
            <a:pPr algn="r" rtl="1"/>
            <a:r>
              <a:rPr lang="fa-IR" b="1" dirty="0" smtClean="0"/>
              <a:t>دوزاژ در تشنج بالغین:</a:t>
            </a:r>
            <a:r>
              <a:rPr lang="fa-IR" dirty="0" smtClean="0"/>
              <a:t>10 </a:t>
            </a:r>
            <a:r>
              <a:rPr lang="en-US" dirty="0" smtClean="0"/>
              <a:t>mg</a:t>
            </a:r>
            <a:r>
              <a:rPr lang="fa-IR" dirty="0" smtClean="0"/>
              <a:t> به صورت وریدی یا 10 تا 20 </a:t>
            </a:r>
            <a:r>
              <a:rPr lang="en-US" dirty="0" smtClean="0"/>
              <a:t>mg</a:t>
            </a:r>
            <a:r>
              <a:rPr lang="fa-IR" dirty="0" smtClean="0"/>
              <a:t> به صورت رکتال. قابل تکرار هر 5 تا 10 دقیقه</a:t>
            </a:r>
          </a:p>
          <a:p>
            <a:pPr algn="r" rtl="1"/>
            <a:r>
              <a:rPr lang="fa-IR" b="1" dirty="0" smtClean="0"/>
              <a:t>دوز در تشنج کودکان: </a:t>
            </a:r>
            <a:r>
              <a:rPr lang="fa-IR" dirty="0" smtClean="0"/>
              <a:t>0/15 </a:t>
            </a:r>
            <a:r>
              <a:rPr lang="en-US" dirty="0" smtClean="0"/>
              <a:t>mg/kg</a:t>
            </a:r>
            <a:r>
              <a:rPr lang="fa-IR" dirty="0" smtClean="0"/>
              <a:t> وریدی یا 0/2 تا 0/5 </a:t>
            </a:r>
            <a:r>
              <a:rPr lang="en-US" dirty="0" smtClean="0"/>
              <a:t>mg/kg </a:t>
            </a:r>
            <a:r>
              <a:rPr lang="fa-IR" dirty="0" smtClean="0"/>
              <a:t> رکتال. (تا حداکثر 20 میلیگرم). قابل تکرار هر 5 تا 10 دقیقه </a:t>
            </a:r>
            <a:br>
              <a:rPr lang="fa-IR" dirty="0" smtClean="0"/>
            </a:br>
            <a:r>
              <a:rPr lang="fa-IR" dirty="0" smtClean="0"/>
              <a:t/>
            </a:r>
            <a:br>
              <a:rPr lang="fa-IR" dirty="0" smtClean="0"/>
            </a:br>
            <a:endParaRPr lang="fa-I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chemeClr val="accent1">
                    <a:lumMod val="75000"/>
                  </a:schemeClr>
                </a:solidFill>
              </a:rPr>
              <a:t>(آدرنالین)</a:t>
            </a:r>
            <a:r>
              <a:rPr lang="en-US" dirty="0" smtClean="0">
                <a:solidFill>
                  <a:schemeClr val="accent1">
                    <a:lumMod val="75000"/>
                  </a:schemeClr>
                </a:solidFill>
              </a:rPr>
              <a:t>epinephrine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90116" name="Picture 4" descr="http://upload.wikimedia.org/wikipedia/commons/2/2c/Epidaropak.jpg"/>
          <p:cNvPicPr>
            <a:picLocks noChangeAspect="1" noChangeArrowheads="1"/>
          </p:cNvPicPr>
          <p:nvPr/>
        </p:nvPicPr>
        <p:blipFill>
          <a:blip r:embed="rId2" cstate="print"/>
          <a:srcRect/>
          <a:stretch>
            <a:fillRect/>
          </a:stretch>
        </p:blipFill>
        <p:spPr bwMode="auto">
          <a:xfrm>
            <a:off x="1524000" y="2490135"/>
            <a:ext cx="5486400" cy="3444997"/>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midazolam</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40962" name="Picture 2" descr="http://www.tehranchemie.co/userimages/midazolam5%20amp%20fix.jpg"/>
          <p:cNvPicPr>
            <a:picLocks noChangeAspect="1" noChangeArrowheads="1"/>
          </p:cNvPicPr>
          <p:nvPr/>
        </p:nvPicPr>
        <p:blipFill>
          <a:blip r:embed="rId2" cstate="print"/>
          <a:srcRect/>
          <a:stretch>
            <a:fillRect/>
          </a:stretch>
        </p:blipFill>
        <p:spPr bwMode="auto">
          <a:xfrm>
            <a:off x="1176865" y="2490134"/>
            <a:ext cx="6290735" cy="3777315"/>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midazolam</a:t>
            </a:r>
            <a:endParaRPr lang="fa-IR" dirty="0"/>
          </a:p>
        </p:txBody>
      </p:sp>
      <p:sp>
        <p:nvSpPr>
          <p:cNvPr id="3" name="Content Placeholder 2"/>
          <p:cNvSpPr>
            <a:spLocks noGrp="1"/>
          </p:cNvSpPr>
          <p:nvPr>
            <p:ph idx="1"/>
          </p:nvPr>
        </p:nvSpPr>
        <p:spPr/>
        <p:txBody>
          <a:bodyPr>
            <a:normAutofit/>
          </a:bodyPr>
          <a:lstStyle/>
          <a:p>
            <a:pPr algn="r" rtl="1"/>
            <a:r>
              <a:rPr lang="fa-IR" dirty="0" smtClean="0"/>
              <a:t>میدازولام یک داروی بنزودیازپین نسبتاً کوتاه اثر بوده که دارای اثرات ضد اضطرابی، آرام بخش، ضد تشنجی و شل کننده عضلانی می‌باشد. </a:t>
            </a:r>
          </a:p>
          <a:p>
            <a:pPr algn="r" rtl="1"/>
            <a:r>
              <a:rPr lang="fa-IR" dirty="0" smtClean="0"/>
              <a:t>برای کنترل اضطراب پیش از آندوسکوپی و اعمال کوتاه تشخیصی همانند برونکوسکوپی، گاستروسکوپی، سیتوسکوپی و آنژیوگرافی، به عنوان داروی بیهوشی در اعمال جراحی کوچک و اعمال جراحی دندان، و دردرمان تشنج استفاده می‌شود.</a:t>
            </a:r>
            <a:endParaRPr lang="fa-I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midazolam</a:t>
            </a:r>
            <a:endParaRPr lang="fa-IR" dirty="0"/>
          </a:p>
        </p:txBody>
      </p:sp>
      <p:sp>
        <p:nvSpPr>
          <p:cNvPr id="3" name="Content Placeholder 2"/>
          <p:cNvSpPr>
            <a:spLocks noGrp="1"/>
          </p:cNvSpPr>
          <p:nvPr>
            <p:ph idx="1"/>
          </p:nvPr>
        </p:nvSpPr>
        <p:spPr/>
        <p:txBody>
          <a:bodyPr/>
          <a:lstStyle/>
          <a:p>
            <a:pPr algn="r" rtl="1"/>
            <a:r>
              <a:rPr lang="fa-IR" dirty="0" smtClean="0"/>
              <a:t>این دارو جذب عضلانی خوبی دارد و در موارد تشنج که مسیر وریدی مناسبی نداریم انتخاب خوبی است. </a:t>
            </a:r>
          </a:p>
          <a:p>
            <a:pPr algn="r" rtl="1"/>
            <a:r>
              <a:rPr lang="fa-IR" dirty="0" smtClean="0"/>
              <a:t>این دارو به صورت داخل بینی یا داخل دهانی نیز قابل استفاده است و جذب مخاطی خوبی دارد. </a:t>
            </a:r>
            <a:endParaRPr lang="fa-I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midazolam</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منع مصرف و احتیاط </a:t>
            </a:r>
            <a:r>
              <a:rPr lang="fa-IR" dirty="0" smtClean="0"/>
              <a:t>آن همانند سایر بنزودیازپین هاست. (همان موارد ذکر شده در دیازپام )</a:t>
            </a:r>
          </a:p>
          <a:p>
            <a:pPr algn="r" rtl="1"/>
            <a:r>
              <a:rPr lang="fa-IR" b="1" dirty="0" smtClean="0"/>
              <a:t>عوارض جانبي:</a:t>
            </a:r>
            <a:r>
              <a:rPr lang="fa-IR" dirty="0" smtClean="0"/>
              <a:t> </a:t>
            </a:r>
            <a:br>
              <a:rPr lang="fa-IR" dirty="0" smtClean="0"/>
            </a:br>
            <a:r>
              <a:rPr lang="fa-IR" dirty="0" smtClean="0"/>
              <a:t>اعصاب مركزي: فراموشي ، سردرد، رخوت بيش از حد، خواب‌آلودگي. </a:t>
            </a:r>
            <a:br>
              <a:rPr lang="fa-IR" dirty="0" smtClean="0"/>
            </a:br>
            <a:r>
              <a:rPr lang="fa-IR" dirty="0" smtClean="0"/>
              <a:t>قلبي- عروقي: کاهش فشار خون، پالس نامنظم. </a:t>
            </a:r>
            <a:br>
              <a:rPr lang="fa-IR" dirty="0" smtClean="0"/>
            </a:br>
            <a:r>
              <a:rPr lang="fa-IR" dirty="0" smtClean="0"/>
              <a:t>پوست: درد و حساس شدن محل تزريق. </a:t>
            </a:r>
            <a:br>
              <a:rPr lang="fa-IR" dirty="0" smtClean="0"/>
            </a:br>
            <a:r>
              <a:rPr lang="fa-IR" dirty="0" smtClean="0"/>
              <a:t>تنفسي: آپنه، سرفه، كاهش سرعت تنفس، سكسكه، ارست تنفسي.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midazolam</a:t>
            </a:r>
            <a:endParaRPr lang="fa-IR" dirty="0"/>
          </a:p>
        </p:txBody>
      </p:sp>
      <p:sp>
        <p:nvSpPr>
          <p:cNvPr id="3" name="Content Placeholder 2"/>
          <p:cNvSpPr>
            <a:spLocks noGrp="1"/>
          </p:cNvSpPr>
          <p:nvPr>
            <p:ph idx="1"/>
          </p:nvPr>
        </p:nvSpPr>
        <p:spPr/>
        <p:txBody>
          <a:bodyPr/>
          <a:lstStyle/>
          <a:p>
            <a:pPr algn="r" rtl="1"/>
            <a:r>
              <a:rPr lang="fa-IR" b="1" dirty="0" smtClean="0"/>
              <a:t>دوزاژ در تشنج: </a:t>
            </a:r>
          </a:p>
          <a:p>
            <a:pPr algn="r" rtl="1">
              <a:buNone/>
            </a:pPr>
            <a:r>
              <a:rPr lang="fa-IR" dirty="0" smtClean="0"/>
              <a:t>	بالغین: 10 میلیگرم به صورت وریدی یا عضلانی یا داخل بینی یا داخل دهان. قابل تکرار هر 10 دقیقه.</a:t>
            </a:r>
          </a:p>
          <a:p>
            <a:pPr algn="r" rtl="1">
              <a:buNone/>
            </a:pPr>
            <a:r>
              <a:rPr lang="fa-IR" dirty="0" smtClean="0"/>
              <a:t>	کودکان: 0/2 </a:t>
            </a:r>
            <a:r>
              <a:rPr lang="en-US" dirty="0" smtClean="0"/>
              <a:t>mg/kg</a:t>
            </a:r>
            <a:r>
              <a:rPr lang="fa-IR" dirty="0" smtClean="0"/>
              <a:t> به صورت وریدی یا عضلانی یا داخل بینی. قابل تکرار هر 10 دقیقه.</a:t>
            </a:r>
          </a:p>
          <a:p>
            <a:pPr algn="r" rtl="1"/>
            <a:endParaRPr lang="fa-I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میدازولام:</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smtClean="0"/>
              <a:t>-</a:t>
            </a:r>
            <a:r>
              <a:rPr lang="fa-IR" b="1" dirty="0"/>
              <a:t>دارو سریع تزریق نشود.</a:t>
            </a:r>
          </a:p>
          <a:p>
            <a:pPr algn="r" rtl="1"/>
            <a:r>
              <a:rPr lang="fa-IR" b="1" dirty="0"/>
              <a:t>-بسته به دوز ممکن است تا چندین ساعت بیمار دچار اختلال هوشیاری شود.</a:t>
            </a:r>
            <a:endParaRPr lang="en-US" b="1" dirty="0"/>
          </a:p>
        </p:txBody>
      </p:sp>
    </p:spTree>
    <p:extLst>
      <p:ext uri="{BB962C8B-B14F-4D97-AF65-F5344CB8AC3E}">
        <p14:creationId xmlns:p14="http://schemas.microsoft.com/office/powerpoint/2010/main" val="41354014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ASA</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35842" name="Picture 2" descr="http://fouriyat.ir/wp-content/uploads/2014/02/asa.ems_.jpg?7953c1"/>
          <p:cNvPicPr>
            <a:picLocks noChangeAspect="1" noChangeArrowheads="1"/>
          </p:cNvPicPr>
          <p:nvPr/>
        </p:nvPicPr>
        <p:blipFill>
          <a:blip r:embed="rId2" cstate="print"/>
          <a:srcRect/>
          <a:stretch>
            <a:fillRect/>
          </a:stretch>
        </p:blipFill>
        <p:spPr bwMode="auto">
          <a:xfrm>
            <a:off x="2209800" y="2895600"/>
            <a:ext cx="3886200" cy="2651335"/>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ASA</a:t>
            </a:r>
            <a:endParaRPr lang="fa-IR" dirty="0"/>
          </a:p>
        </p:txBody>
      </p:sp>
      <p:sp>
        <p:nvSpPr>
          <p:cNvPr id="3" name="Content Placeholder 2"/>
          <p:cNvSpPr>
            <a:spLocks noGrp="1"/>
          </p:cNvSpPr>
          <p:nvPr>
            <p:ph idx="1"/>
          </p:nvPr>
        </p:nvSpPr>
        <p:spPr/>
        <p:txBody>
          <a:bodyPr>
            <a:normAutofit/>
          </a:bodyPr>
          <a:lstStyle/>
          <a:p>
            <a:pPr algn="r" rtl="1"/>
            <a:r>
              <a:rPr lang="fa-IR" b="1" dirty="0" smtClean="0"/>
              <a:t>شکل دارویی </a:t>
            </a:r>
            <a:r>
              <a:rPr lang="fa-IR" dirty="0" smtClean="0"/>
              <a:t>: قرص های80، ۱۰۰، 325 و 500</a:t>
            </a:r>
            <a:r>
              <a:rPr lang="en-US" dirty="0" smtClean="0"/>
              <a:t>mg </a:t>
            </a:r>
            <a:endParaRPr lang="fa-IR" dirty="0" smtClean="0"/>
          </a:p>
          <a:p>
            <a:pPr algn="r" rtl="1">
              <a:buNone/>
            </a:pPr>
            <a:r>
              <a:rPr lang="fa-IR" dirty="0" smtClean="0"/>
              <a:t> در اورژانس اغلب فرم 100 میلیگرمی آن که قابلیت جذب مخاطی دارد به صورت جویدنی استفاده می شود.</a:t>
            </a:r>
          </a:p>
          <a:p>
            <a:pPr algn="r" rtl="1"/>
            <a:r>
              <a:rPr lang="fa-IR" b="1" dirty="0" smtClean="0"/>
              <a:t>گروه دارویی:</a:t>
            </a:r>
            <a:r>
              <a:rPr lang="fa-IR" dirty="0" smtClean="0"/>
              <a:t>ضد درد، مهار کننده عملکرد پلاکت، ضد التهاب </a:t>
            </a:r>
          </a:p>
          <a:p>
            <a:pPr algn="r" rtl="1"/>
            <a:r>
              <a:rPr lang="fa-IR" b="1" dirty="0" smtClean="0"/>
              <a:t>فعالیت (مکانیسم اثر):</a:t>
            </a:r>
            <a:r>
              <a:rPr lang="fa-IR" dirty="0" smtClean="0"/>
              <a:t>مهار تجمع پلاکتی</a:t>
            </a:r>
            <a:br>
              <a:rPr lang="fa-IR" dirty="0" smtClean="0"/>
            </a:br>
            <a:r>
              <a:rPr lang="fa-IR" dirty="0" smtClean="0"/>
              <a:t/>
            </a:r>
            <a:br>
              <a:rPr lang="fa-IR" dirty="0" smtClean="0"/>
            </a:br>
            <a:endParaRPr lang="fa-I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ASA</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منع کاربرد</a:t>
            </a:r>
            <a:r>
              <a:rPr lang="fa-IR" dirty="0" smtClean="0"/>
              <a:t>:بیمارانی که به دارو حساسیت دارند، بیمارانی که در حال حاضر خونریزی گوارشی دارند. </a:t>
            </a:r>
          </a:p>
          <a:p>
            <a:pPr algn="r" rtl="1"/>
            <a:r>
              <a:rPr lang="fa-IR" b="1" dirty="0" smtClean="0"/>
              <a:t>موارد احتیاط</a:t>
            </a:r>
            <a:r>
              <a:rPr lang="fa-IR" dirty="0" smtClean="0"/>
              <a:t>: ناراحتی معده </a:t>
            </a:r>
          </a:p>
          <a:p>
            <a:pPr algn="r" rtl="1"/>
            <a:r>
              <a:rPr lang="fa-IR" b="1" dirty="0" smtClean="0"/>
              <a:t>اثرات جانبی</a:t>
            </a:r>
            <a:r>
              <a:rPr lang="fa-IR" dirty="0" smtClean="0"/>
              <a:t>: سوزش سردل و تهوع واستفراغ. در صورت مصرف زیاد ایجاد زخم های گوارشی.</a:t>
            </a:r>
            <a:br>
              <a:rPr lang="fa-IR" dirty="0" smtClean="0"/>
            </a:br>
            <a:endParaRPr lang="fa-I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ASA</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مواردکاربرد</a:t>
            </a:r>
            <a:r>
              <a:rPr lang="fa-IR" dirty="0" smtClean="0"/>
              <a:t>:درد قفسه سینه ناشی از ایسکمی میوکارد، علایم و نشانه های حاکی از حمله ایسکمیک اخیر</a:t>
            </a:r>
            <a:br>
              <a:rPr lang="fa-IR" dirty="0" smtClean="0"/>
            </a:br>
            <a:r>
              <a:rPr lang="fa-IR" dirty="0" smtClean="0"/>
              <a:t/>
            </a:r>
            <a:br>
              <a:rPr lang="fa-IR" dirty="0" smtClean="0"/>
            </a:br>
            <a:r>
              <a:rPr lang="fa-IR" dirty="0" smtClean="0"/>
              <a:t>دوز دارو:۱۶۰</a:t>
            </a:r>
            <a:r>
              <a:rPr lang="en-US" dirty="0" smtClean="0"/>
              <a:t>mg </a:t>
            </a:r>
            <a:r>
              <a:rPr lang="fa-IR" dirty="0" smtClean="0"/>
              <a:t>تا ۳۲۵</a:t>
            </a:r>
            <a:r>
              <a:rPr lang="en-US" dirty="0" smtClean="0"/>
              <a:t>mg </a:t>
            </a:r>
            <a:r>
              <a:rPr lang="fa-IR" dirty="0" smtClean="0"/>
              <a:t>از راه خوراکی(جویدنی)</a:t>
            </a:r>
            <a:br>
              <a:rPr lang="fa-IR" dirty="0" smtClean="0"/>
            </a:br>
            <a:r>
              <a:rPr lang="fa-IR" dirty="0" smtClean="0"/>
              <a:t/>
            </a:r>
            <a:br>
              <a:rPr lang="fa-IR" dirty="0" smtClean="0"/>
            </a:br>
            <a:endParaRPr lang="fa-I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solidFill>
                <a:schemeClr val="accent1">
                  <a:lumMod val="75000"/>
                </a:schemeClr>
              </a:solidFill>
            </a:endParaRPr>
          </a:p>
        </p:txBody>
      </p:sp>
      <p:sp>
        <p:nvSpPr>
          <p:cNvPr id="3" name="Content Placeholder 2"/>
          <p:cNvSpPr>
            <a:spLocks noGrp="1"/>
          </p:cNvSpPr>
          <p:nvPr>
            <p:ph idx="1"/>
          </p:nvPr>
        </p:nvSpPr>
        <p:spPr/>
        <p:txBody>
          <a:bodyPr>
            <a:normAutofit fontScale="70000" lnSpcReduction="20000"/>
          </a:bodyPr>
          <a:lstStyle/>
          <a:p>
            <a:pPr algn="r" rtl="1"/>
            <a:r>
              <a:rPr lang="fa-IR" sz="2600" b="1" dirty="0" smtClean="0"/>
              <a:t>گروه دارویی: سمپاتومیمتیک ها</a:t>
            </a:r>
          </a:p>
          <a:p>
            <a:pPr algn="r" rtl="1"/>
            <a:r>
              <a:rPr lang="fa-IR" sz="2600" b="1" dirty="0" smtClean="0"/>
              <a:t> فعالیت ها (مکانیسم اثر):</a:t>
            </a:r>
          </a:p>
          <a:p>
            <a:pPr algn="r" rtl="1">
              <a:buNone/>
            </a:pPr>
            <a:r>
              <a:rPr lang="fa-IR" sz="2600" b="1" dirty="0" smtClean="0"/>
              <a:t>	 1- تحریک گیرندهای </a:t>
            </a:r>
            <a:r>
              <a:rPr lang="el-GR" sz="2600" b="1" dirty="0" smtClean="0"/>
              <a:t>β </a:t>
            </a:r>
            <a:r>
              <a:rPr lang="fa-IR" sz="2600" b="1" dirty="0" smtClean="0"/>
              <a:t>در عروق کرونر ومغز : افزایش پرفیوﮊن عروق مغز وکرونر درجریان </a:t>
            </a:r>
            <a:r>
              <a:rPr lang="en-US" sz="2600" b="1" dirty="0" smtClean="0"/>
              <a:t>CPR </a:t>
            </a:r>
            <a:endParaRPr lang="fa-IR" sz="2600" b="1" dirty="0" smtClean="0"/>
          </a:p>
          <a:p>
            <a:pPr algn="r" rtl="1">
              <a:buNone/>
            </a:pPr>
            <a:r>
              <a:rPr lang="fa-IR" sz="2600" b="1" dirty="0" smtClean="0"/>
              <a:t>	2- اثر اینوتروپیک مثبت: با تحریک گیرنده های </a:t>
            </a:r>
            <a:r>
              <a:rPr lang="el-GR" sz="2600" b="1" dirty="0" smtClean="0"/>
              <a:t>β </a:t>
            </a:r>
            <a:r>
              <a:rPr lang="fa-IR" sz="2600" b="1" dirty="0" smtClean="0"/>
              <a:t> قلب باعث افزایش قدرت انقباضی وایجاد انقباضات مکانیکی درجدار قلب میشود. </a:t>
            </a:r>
          </a:p>
          <a:p>
            <a:pPr algn="r" rtl="1">
              <a:buNone/>
            </a:pPr>
            <a:r>
              <a:rPr lang="fa-IR" sz="2600" b="1" dirty="0" smtClean="0"/>
              <a:t>	3- افزایش فعالیت خودکاری قلب: تحریک انقباضات خودبه خودی در جریان آسیستول یا برادی کاردی </a:t>
            </a:r>
          </a:p>
          <a:p>
            <a:pPr algn="r" rtl="1">
              <a:buNone/>
            </a:pPr>
            <a:r>
              <a:rPr lang="fa-IR" sz="2600" b="1" dirty="0" smtClean="0"/>
              <a:t>	4- تحریک گیرندهای </a:t>
            </a:r>
            <a:r>
              <a:rPr lang="el-GR" sz="2600" b="1" dirty="0" smtClean="0"/>
              <a:t>α </a:t>
            </a:r>
            <a:r>
              <a:rPr lang="fa-IR" sz="2600" b="1" dirty="0" smtClean="0"/>
              <a:t>درعروق محیطی و افزایش مقاومت عروق سیستمیک: افزایش فشار خون سیستمیک</a:t>
            </a: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dopamine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31746" name="Picture 2" descr="http://www.caspiantamin.com/sites/default/files/images/dopamine_s.jpg"/>
          <p:cNvPicPr>
            <a:picLocks noChangeAspect="1" noChangeArrowheads="1"/>
          </p:cNvPicPr>
          <p:nvPr/>
        </p:nvPicPr>
        <p:blipFill>
          <a:blip r:embed="rId2" cstate="print"/>
          <a:srcRect/>
          <a:stretch>
            <a:fillRect/>
          </a:stretch>
        </p:blipFill>
        <p:spPr bwMode="auto">
          <a:xfrm>
            <a:off x="1447800" y="2219204"/>
            <a:ext cx="5876535" cy="3781546"/>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dopamine</a:t>
            </a:r>
            <a:endParaRPr lang="fa-IR" dirty="0"/>
          </a:p>
        </p:txBody>
      </p:sp>
      <p:sp>
        <p:nvSpPr>
          <p:cNvPr id="3" name="Content Placeholder 2"/>
          <p:cNvSpPr>
            <a:spLocks noGrp="1"/>
          </p:cNvSpPr>
          <p:nvPr>
            <p:ph idx="1"/>
          </p:nvPr>
        </p:nvSpPr>
        <p:spPr/>
        <p:txBody>
          <a:bodyPr>
            <a:normAutofit/>
          </a:bodyPr>
          <a:lstStyle/>
          <a:p>
            <a:pPr algn="r" rtl="1"/>
            <a:r>
              <a:rPr lang="fa-IR" dirty="0" smtClean="0"/>
              <a:t>گروه دارویی: آدرنرژیک</a:t>
            </a:r>
          </a:p>
          <a:p>
            <a:pPr algn="r" rtl="1"/>
            <a:r>
              <a:rPr lang="fa-IR" dirty="0" smtClean="0"/>
              <a:t>دوپامين به عنوان آخرين پيش ساز نور اپي نفرين، گيرنده هاي دوپامينرژيك، بتا-آدرنرژیك و آلفا-آدرنرژيك سيستم اعصاب مركزي سمپاتيك را تحريك مي كند.</a:t>
            </a:r>
          </a:p>
          <a:p>
            <a:pPr algn="r" rtl="1"/>
            <a:r>
              <a:rPr lang="fa-IR" dirty="0" smtClean="0"/>
              <a:t>اثرات عمده دوپامين به مقدار مصرف آن وابسته است.</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dopamine</a:t>
            </a:r>
            <a:endParaRPr lang="fa-IR" dirty="0"/>
          </a:p>
        </p:txBody>
      </p:sp>
      <p:sp>
        <p:nvSpPr>
          <p:cNvPr id="3" name="Content Placeholder 2"/>
          <p:cNvSpPr>
            <a:spLocks noGrp="1"/>
          </p:cNvSpPr>
          <p:nvPr>
            <p:ph idx="1"/>
          </p:nvPr>
        </p:nvSpPr>
        <p:spPr/>
        <p:txBody>
          <a:bodyPr>
            <a:normAutofit fontScale="92500"/>
          </a:bodyPr>
          <a:lstStyle/>
          <a:p>
            <a:pPr algn="r" rtl="1"/>
            <a:r>
              <a:rPr lang="fa-IR" dirty="0" smtClean="0"/>
              <a:t>با تزريق وريدي مقدار </a:t>
            </a:r>
            <a:r>
              <a:rPr lang="en-US" dirty="0" smtClean="0"/>
              <a:t>mcg/kg/min 5- 0/5 </a:t>
            </a:r>
            <a:r>
              <a:rPr lang="fa-IR" dirty="0" smtClean="0"/>
              <a:t>اين دارو بر روي گيرنده هاي دوپامينرژيك اثر كرده و موجب گشاد شدن شاخه هاي عروق داخل مغزي، كرونري، مزانتريك و كليوي مي شود. </a:t>
            </a:r>
          </a:p>
          <a:p>
            <a:pPr algn="r" rtl="1"/>
            <a:r>
              <a:rPr lang="fa-IR" dirty="0" smtClean="0"/>
              <a:t>با تزريق وريدي مقدار </a:t>
            </a:r>
            <a:r>
              <a:rPr lang="en-US" dirty="0" smtClean="0"/>
              <a:t>mcg/kg/min 5- 10 </a:t>
            </a:r>
            <a:r>
              <a:rPr lang="fa-IR" dirty="0" smtClean="0"/>
              <a:t> اين دارو بر روي گيرنده هاي بتا یک اثر كرده و موجب تاکی کاردی و افزایش قدرت انقباضی قلب می شود.</a:t>
            </a:r>
          </a:p>
          <a:p>
            <a:pPr algn="r" rtl="1"/>
            <a:r>
              <a:rPr lang="fa-IR" dirty="0" smtClean="0"/>
              <a:t>با تزريق وريدي مقادير بيش از </a:t>
            </a:r>
            <a:r>
              <a:rPr lang="en-US" dirty="0" smtClean="0"/>
              <a:t>mcg/kg/min 10 </a:t>
            </a:r>
            <a:r>
              <a:rPr lang="fa-IR" dirty="0" smtClean="0"/>
              <a:t>اين دارو گيرنده هاي آلفا را تحريك مي كند و باعث انقباض عروق احشایی می شود.</a:t>
            </a:r>
          </a:p>
          <a:p>
            <a:pPr algn="r" rtl="1"/>
            <a:endParaRPr lang="fa-I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dopamine</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منع مصرف و احتياط: </a:t>
            </a:r>
            <a:r>
              <a:rPr lang="fa-IR" dirty="0" smtClean="0"/>
              <a:t/>
            </a:r>
            <a:br>
              <a:rPr lang="fa-IR" dirty="0" smtClean="0"/>
            </a:br>
            <a:r>
              <a:rPr lang="fa-IR" dirty="0" smtClean="0"/>
              <a:t>تداخل دارويي </a:t>
            </a:r>
            <a:br>
              <a:rPr lang="fa-IR" dirty="0" smtClean="0"/>
            </a:br>
            <a:r>
              <a:rPr lang="fa-IR" dirty="0" smtClean="0"/>
              <a:t>مصرف همزمان با مهاركننده هاي </a:t>
            </a:r>
            <a:r>
              <a:rPr lang="en-US" dirty="0" smtClean="0"/>
              <a:t>MAO </a:t>
            </a:r>
            <a:r>
              <a:rPr lang="fa-IR" dirty="0" smtClean="0"/>
              <a:t>ممكن است اثرات دوپامين را تشديد و طولاني كند. </a:t>
            </a:r>
            <a:br>
              <a:rPr lang="fa-IR" dirty="0" smtClean="0"/>
            </a:br>
            <a:r>
              <a:rPr lang="fa-IR" dirty="0" smtClean="0"/>
              <a:t>مصرف همزمان با داروهاي مسدودكننده بتا ـ ‌آدرنرژيك، اثرات قلبي دوپامين را خنثي مي كند. </a:t>
            </a:r>
            <a:br>
              <a:rPr lang="fa-IR" dirty="0" smtClean="0"/>
            </a:br>
            <a:r>
              <a:rPr lang="fa-IR" dirty="0" smtClean="0"/>
              <a:t>مصرف همزمان با داروهاي مسدود كننده آلفا ـ ‌آدرنرژيك، تنگ شدن عروق محيطي ناشي از مصرف مقادير زياد دوپامين را خنثي مي سازد. </a:t>
            </a:r>
            <a:endParaRPr lang="fa-I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dopamine</a:t>
            </a:r>
            <a:endParaRPr lang="fa-IR" dirty="0"/>
          </a:p>
        </p:txBody>
      </p:sp>
      <p:sp>
        <p:nvSpPr>
          <p:cNvPr id="3" name="Content Placeholder 2"/>
          <p:cNvSpPr>
            <a:spLocks noGrp="1"/>
          </p:cNvSpPr>
          <p:nvPr>
            <p:ph idx="1"/>
          </p:nvPr>
        </p:nvSpPr>
        <p:spPr/>
        <p:txBody>
          <a:bodyPr>
            <a:normAutofit lnSpcReduction="10000"/>
          </a:bodyPr>
          <a:lstStyle/>
          <a:p>
            <a:pPr algn="r" rtl="1"/>
            <a:r>
              <a:rPr lang="fa-IR" dirty="0" smtClean="0"/>
              <a:t>مصرف همزمان با داروهاي بيهوش كننده عمومي، ‌بخصوص هالوتان، ممكن است موجب آريتمي بطني شود. </a:t>
            </a:r>
            <a:br>
              <a:rPr lang="fa-IR" dirty="0" smtClean="0"/>
            </a:br>
            <a:r>
              <a:rPr lang="fa-IR" dirty="0" smtClean="0"/>
              <a:t>مصرف همزمان با فنيتوئين به صورت تزريق وريدي ممكن است موجب کاهش فشار خون و براديكاردي شود. </a:t>
            </a:r>
          </a:p>
          <a:p>
            <a:pPr algn="r" rtl="1"/>
            <a:r>
              <a:rPr lang="fa-IR" dirty="0" smtClean="0"/>
              <a:t>مصرف همزمان دوپامين با اكسيتوسين ممكن است موجب تنگي شديد عروق شود. تنظيم مقدار مصرف ممكن است ضروري شود. </a:t>
            </a:r>
            <a:br>
              <a:rPr lang="fa-IR" dirty="0" smtClean="0"/>
            </a:br>
            <a:r>
              <a:rPr lang="fa-IR" dirty="0" smtClean="0"/>
              <a:t>مصرف همزمان با گليكوزيدهاي ديژيتال، لوودوپا و مقلدهاي سمپاتيك خطر آريتمي قلبي را افزايش مي دهد. </a:t>
            </a:r>
            <a:endParaRPr lang="fa-I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dopamine</a:t>
            </a:r>
            <a:endParaRPr lang="fa-IR" dirty="0"/>
          </a:p>
        </p:txBody>
      </p:sp>
      <p:sp>
        <p:nvSpPr>
          <p:cNvPr id="3" name="Content Placeholder 2"/>
          <p:cNvSpPr>
            <a:spLocks noGrp="1"/>
          </p:cNvSpPr>
          <p:nvPr>
            <p:ph idx="1"/>
          </p:nvPr>
        </p:nvSpPr>
        <p:spPr/>
        <p:txBody>
          <a:bodyPr/>
          <a:lstStyle/>
          <a:p>
            <a:pPr algn="r" rtl="1"/>
            <a:r>
              <a:rPr lang="fa-IR" dirty="0" smtClean="0"/>
              <a:t>داروهاي اكسيتوسيك ممكن است باعث هايپرتانسيون پايدار شود از مصرف همزمان خودداري كنيد. </a:t>
            </a:r>
            <a:br>
              <a:rPr lang="fa-IR" dirty="0" smtClean="0"/>
            </a:br>
            <a:r>
              <a:rPr lang="fa-IR" dirty="0" smtClean="0"/>
              <a:t>ضدافسردگيهاي سه حلقه اي ممكن است اثرات اين دارو را افزايش دهد. </a:t>
            </a:r>
            <a:endParaRPr lang="fa-I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دوپامین: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just" rtl="1"/>
            <a:r>
              <a:rPr lang="fa-IR" dirty="0" smtClean="0"/>
              <a:t>در طی درمان فشار خون ، تغییرات نوار قلب و </a:t>
            </a:r>
            <a:r>
              <a:rPr lang="fa-IR" dirty="0"/>
              <a:t>حجم ادرار، پرفیوژن عروق محیطی و ترجیحا فشار ورید مرکزی را مانیتور نمایید. </a:t>
            </a:r>
            <a:r>
              <a:rPr lang="fa-IR" dirty="0" smtClean="0"/>
              <a:t> </a:t>
            </a:r>
          </a:p>
          <a:p>
            <a:pPr algn="just" rtl="1"/>
            <a:r>
              <a:rPr lang="fa-IR" dirty="0" smtClean="0"/>
              <a:t>مسیر ورید را مرتب از نظر نشت </a:t>
            </a:r>
            <a:r>
              <a:rPr lang="fa-IR" dirty="0"/>
              <a:t>محلول غیر تاول زا </a:t>
            </a:r>
            <a:r>
              <a:rPr lang="fa-IR" dirty="0" smtClean="0"/>
              <a:t>و تاول زا به </a:t>
            </a:r>
            <a:r>
              <a:rPr lang="fa-IR" dirty="0"/>
              <a:t>بافت های </a:t>
            </a:r>
            <a:r>
              <a:rPr lang="fa-IR" dirty="0" smtClean="0"/>
              <a:t>اطراف بررسی </a:t>
            </a:r>
            <a:r>
              <a:rPr lang="fa-IR" dirty="0"/>
              <a:t>نمایید زیرا می تواند منجر به آسیب و نکروز شدید بافت </a:t>
            </a:r>
            <a:r>
              <a:rPr lang="fa-IR" dirty="0" smtClean="0"/>
              <a:t>شود. با </a:t>
            </a:r>
            <a:r>
              <a:rPr lang="fa-IR" dirty="0"/>
              <a:t>این حال محلول رقیق شده ممکن است به مدت 24 ساعت پایدار بماند. </a:t>
            </a:r>
            <a:r>
              <a:rPr lang="en-US" dirty="0" smtClean="0"/>
              <a:t>–</a:t>
            </a:r>
            <a:endParaRPr lang="fa-IR" dirty="0" smtClean="0"/>
          </a:p>
          <a:p>
            <a:pPr algn="just" rtl="1"/>
            <a:r>
              <a:rPr lang="fa-IR" dirty="0" smtClean="0"/>
              <a:t>هنگام </a:t>
            </a:r>
            <a:r>
              <a:rPr lang="fa-IR" dirty="0"/>
              <a:t>قطع دارو باید سرعت انفوزیون به تدریج کاهش </a:t>
            </a:r>
            <a:r>
              <a:rPr lang="fa-IR" dirty="0" smtClean="0"/>
              <a:t>یابد(قطع </a:t>
            </a:r>
            <a:r>
              <a:rPr lang="fa-IR" dirty="0"/>
              <a:t>ناگهانی باعث افت شدید فشار خون می </a:t>
            </a:r>
            <a:r>
              <a:rPr lang="fa-IR" dirty="0" smtClean="0"/>
              <a:t>شود)</a:t>
            </a:r>
            <a:endParaRPr lang="en-US" dirty="0"/>
          </a:p>
        </p:txBody>
      </p:sp>
    </p:spTree>
    <p:extLst>
      <p:ext uri="{BB962C8B-B14F-4D97-AF65-F5344CB8AC3E}">
        <p14:creationId xmlns:p14="http://schemas.microsoft.com/office/powerpoint/2010/main" val="32425894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dobutamine</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25602" name="Picture 2" descr="http://baelm.ir/wp-content/uploads/2014/03/index36.jpg"/>
          <p:cNvPicPr>
            <a:picLocks noChangeAspect="1" noChangeArrowheads="1"/>
          </p:cNvPicPr>
          <p:nvPr/>
        </p:nvPicPr>
        <p:blipFill>
          <a:blip r:embed="rId2" cstate="print"/>
          <a:srcRect/>
          <a:stretch>
            <a:fillRect/>
          </a:stretch>
        </p:blipFill>
        <p:spPr bwMode="auto">
          <a:xfrm>
            <a:off x="2057400" y="2438400"/>
            <a:ext cx="4038600" cy="36576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dobutamine</a:t>
            </a:r>
            <a:endParaRPr lang="fa-IR" dirty="0"/>
          </a:p>
        </p:txBody>
      </p:sp>
      <p:sp>
        <p:nvSpPr>
          <p:cNvPr id="3" name="Content Placeholder 2"/>
          <p:cNvSpPr>
            <a:spLocks noGrp="1"/>
          </p:cNvSpPr>
          <p:nvPr>
            <p:ph idx="1"/>
          </p:nvPr>
        </p:nvSpPr>
        <p:spPr/>
        <p:txBody>
          <a:bodyPr/>
          <a:lstStyle/>
          <a:p>
            <a:pPr algn="r" rtl="1"/>
            <a:r>
              <a:rPr lang="fa-IR" b="1" dirty="0" smtClean="0"/>
              <a:t>گروه دارویی</a:t>
            </a:r>
            <a:r>
              <a:rPr lang="fa-IR" dirty="0" smtClean="0"/>
              <a:t>: آدرنرژِیک </a:t>
            </a:r>
          </a:p>
          <a:p>
            <a:pPr algn="r" rtl="1"/>
            <a:r>
              <a:rPr lang="fa-IR" b="1" dirty="0" smtClean="0"/>
              <a:t>گروه درمانی</a:t>
            </a:r>
            <a:r>
              <a:rPr lang="fa-IR" dirty="0" smtClean="0"/>
              <a:t>: محرک قلب</a:t>
            </a:r>
          </a:p>
          <a:p>
            <a:pPr algn="r" rtl="1"/>
            <a:r>
              <a:rPr lang="fa-IR" b="1" dirty="0" smtClean="0"/>
              <a:t>شکل دارویی</a:t>
            </a:r>
            <a:r>
              <a:rPr lang="fa-IR" dirty="0" smtClean="0"/>
              <a:t>: تزریقی ( انفوزیون وریدی) ویال 250 میلیگرم</a:t>
            </a:r>
          </a:p>
          <a:p>
            <a:pPr algn="r" rtl="1"/>
            <a:r>
              <a:rPr lang="fa-IR" dirty="0" smtClean="0"/>
              <a:t>این دارو باعث افزایش قدرت انقباضی قلب و وازودیالتاسیون می شود ولی تاثیر کمی بر روی ضربان قلب دارد.</a:t>
            </a:r>
          </a:p>
          <a:p>
            <a:pPr algn="r" rtl="1"/>
            <a:endParaRPr lang="fa-I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dobutamine</a:t>
            </a:r>
            <a:endParaRPr lang="fa-IR" dirty="0"/>
          </a:p>
        </p:txBody>
      </p:sp>
      <p:sp>
        <p:nvSpPr>
          <p:cNvPr id="3" name="Content Placeholder 2"/>
          <p:cNvSpPr>
            <a:spLocks noGrp="1"/>
          </p:cNvSpPr>
          <p:nvPr>
            <p:ph idx="1"/>
          </p:nvPr>
        </p:nvSpPr>
        <p:spPr/>
        <p:txBody>
          <a:bodyPr/>
          <a:lstStyle/>
          <a:p>
            <a:pPr algn="r" rtl="1"/>
            <a:r>
              <a:rPr lang="fa-IR" b="1" dirty="0" smtClean="0"/>
              <a:t>موارد مصرف</a:t>
            </a:r>
            <a:r>
              <a:rPr lang="fa-IR" dirty="0" smtClean="0"/>
              <a:t>: درمان نارسایی حاد قلبی ، شوک قلبی یا شوک سپتیک.</a:t>
            </a:r>
          </a:p>
          <a:p>
            <a:pPr algn="r" rtl="1"/>
            <a:r>
              <a:rPr lang="fa-IR" b="1" dirty="0" smtClean="0"/>
              <a:t>دوزاژ دارو </a:t>
            </a:r>
            <a:r>
              <a:rPr lang="fa-IR" dirty="0" smtClean="0"/>
              <a:t>بین 2 تا 20 </a:t>
            </a:r>
            <a:r>
              <a:rPr lang="en-US" dirty="0" smtClean="0"/>
              <a:t>mcg/kg/min</a:t>
            </a:r>
            <a:r>
              <a:rPr lang="fa-IR" dirty="0" smtClean="0"/>
              <a:t> است. دوز بالاتر از 20 </a:t>
            </a:r>
            <a:r>
              <a:rPr lang="en-US" dirty="0" smtClean="0"/>
              <a:t>mcg/kg/min</a:t>
            </a:r>
            <a:r>
              <a:rPr lang="fa-IR" dirty="0" smtClean="0"/>
              <a:t> خطر بروز تاکی آریتمی دارد.</a:t>
            </a:r>
          </a:p>
          <a:p>
            <a:pPr algn="r" rtl="1"/>
            <a:r>
              <a:rPr lang="fa-IR" b="1" dirty="0" smtClean="0"/>
              <a:t>عوارض</a:t>
            </a:r>
            <a:r>
              <a:rPr lang="fa-IR" dirty="0" smtClean="0"/>
              <a:t>: تاکی‌ کاردی‌ و افزایش‌ قابل‌ ملاحظه‌ در فشار خون‌ سیستولی‌ با مصرف‌ مقادیر بیش‌ از حد دارو گزارش‌ شده‌ است‌. اکتوپی ها نیز جزو عوارض دارو هستند.</a:t>
            </a:r>
          </a:p>
          <a:p>
            <a:pPr algn="r" rtl="1"/>
            <a:endParaRPr lang="fa-I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p>
        </p:txBody>
      </p:sp>
      <p:sp>
        <p:nvSpPr>
          <p:cNvPr id="3" name="Content Placeholder 2"/>
          <p:cNvSpPr>
            <a:spLocks noGrp="1"/>
          </p:cNvSpPr>
          <p:nvPr>
            <p:ph idx="1"/>
          </p:nvPr>
        </p:nvSpPr>
        <p:spPr/>
        <p:txBody>
          <a:bodyPr>
            <a:normAutofit/>
          </a:bodyPr>
          <a:lstStyle/>
          <a:p>
            <a:pPr algn="r" rtl="1">
              <a:buNone/>
            </a:pPr>
            <a:r>
              <a:rPr lang="fa-IR" sz="2000" b="1" dirty="0" smtClean="0"/>
              <a:t>موارد کاربرد:</a:t>
            </a:r>
          </a:p>
          <a:p>
            <a:pPr algn="r" rtl="1"/>
            <a:r>
              <a:rPr lang="fa-IR" sz="2000" b="1" dirty="0" smtClean="0"/>
              <a:t> اپی نفرین  ۱:۱۰۰۰ (۱میلی گرم اپی نفرین در یک میلی لیتر حلال) </a:t>
            </a:r>
          </a:p>
          <a:p>
            <a:pPr algn="r" rtl="1">
              <a:buNone/>
            </a:pPr>
            <a:r>
              <a:rPr lang="fa-IR" sz="2000" b="1" dirty="0" smtClean="0"/>
              <a:t>	مصرف: واکنش های آلرژیک</a:t>
            </a:r>
          </a:p>
          <a:p>
            <a:pPr algn="r" rtl="1"/>
            <a:r>
              <a:rPr lang="fa-IR" sz="2000" b="1" dirty="0" smtClean="0"/>
              <a:t>اپی نفرین ۱:۱۰۰۰۰ (۱میلی گرم اپی نفرین در ۱۰ میلی لیتر حلال) </a:t>
            </a:r>
          </a:p>
          <a:p>
            <a:pPr algn="r" rtl="1">
              <a:buNone/>
            </a:pPr>
            <a:r>
              <a:rPr lang="fa-IR" sz="2000" b="1" dirty="0" smtClean="0"/>
              <a:t>	مصرف: ایست قلبی(آسیستول،</a:t>
            </a:r>
            <a:r>
              <a:rPr lang="en-US" sz="2000" b="1" dirty="0" smtClean="0"/>
              <a:t>VT,PEA ,VF ،</a:t>
            </a:r>
            <a:r>
              <a:rPr lang="fa-IR" sz="2000" b="1" dirty="0" smtClean="0"/>
              <a:t>برادی کاردی علامت دار،آنافیلاکسی شدید) </a:t>
            </a:r>
          </a:p>
          <a:p>
            <a:pPr algn="r" rtl="1">
              <a:buNone/>
            </a:pPr>
            <a:r>
              <a:rPr lang="fa-IR" sz="2000" b="1" dirty="0" smtClean="0"/>
              <a:t>موارد منع مصرف: حساسیت دارویی</a:t>
            </a:r>
            <a:endParaRPr lang="fa-IR" sz="2000" b="1"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دوبوتامین: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r" rtl="1"/>
            <a:r>
              <a:rPr lang="fa-IR" b="1" dirty="0" smtClean="0"/>
              <a:t>-</a:t>
            </a:r>
            <a:r>
              <a:rPr lang="fa-IR" b="1" dirty="0"/>
              <a:t>قبل از شروع درمان وضعیت حجم مایعات تصحیح شده باشد و در بیمارانی که هیپوولمی دارند نباید داده شود.</a:t>
            </a:r>
          </a:p>
          <a:p>
            <a:pPr algn="r" rtl="1"/>
            <a:r>
              <a:rPr lang="fa-IR" b="1" dirty="0"/>
              <a:t>-جهت تزریق حتما از انفوزیون پمپ استفاده شود.</a:t>
            </a:r>
          </a:p>
          <a:p>
            <a:pPr algn="r" rtl="1"/>
            <a:r>
              <a:rPr lang="fa-IR" b="1" dirty="0"/>
              <a:t>-حجم برون ده ادراری، فشار خون، ریتم و تعداد ضربان قلب بیمار به طور مرتب پایش شود.</a:t>
            </a:r>
          </a:p>
          <a:p>
            <a:pPr algn="r" rtl="1"/>
            <a:r>
              <a:rPr lang="fa-IR" b="1" dirty="0"/>
              <a:t>-سطح پتاسیم سرم پایش شود.</a:t>
            </a:r>
          </a:p>
          <a:p>
            <a:pPr algn="r" rtl="1"/>
            <a:r>
              <a:rPr lang="fa-IR" b="1" dirty="0"/>
              <a:t>-مراقب باشید دارو از رگ خارج نشود، در غیر این صورت ممکن است در محل تزریق التهاب روی دهد.</a:t>
            </a:r>
            <a:endParaRPr lang="en-US" b="1" dirty="0"/>
          </a:p>
        </p:txBody>
      </p:sp>
    </p:spTree>
    <p:extLst>
      <p:ext uri="{BB962C8B-B14F-4D97-AF65-F5344CB8AC3E}">
        <p14:creationId xmlns:p14="http://schemas.microsoft.com/office/powerpoint/2010/main" val="19164081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verapamil</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22530" name="Picture 2" descr="http://baelm.ir/wp-content/uploads/2014/02/18984.jpg"/>
          <p:cNvPicPr>
            <a:picLocks noChangeAspect="1" noChangeArrowheads="1"/>
          </p:cNvPicPr>
          <p:nvPr/>
        </p:nvPicPr>
        <p:blipFill>
          <a:blip r:embed="rId2" cstate="print"/>
          <a:srcRect/>
          <a:stretch>
            <a:fillRect/>
          </a:stretch>
        </p:blipFill>
        <p:spPr bwMode="auto">
          <a:xfrm>
            <a:off x="2209800" y="2438400"/>
            <a:ext cx="4038600" cy="335280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verapamil</a:t>
            </a:r>
            <a:endParaRPr lang="fa-IR" dirty="0"/>
          </a:p>
        </p:txBody>
      </p:sp>
      <p:sp>
        <p:nvSpPr>
          <p:cNvPr id="3" name="Content Placeholder 2"/>
          <p:cNvSpPr>
            <a:spLocks noGrp="1"/>
          </p:cNvSpPr>
          <p:nvPr>
            <p:ph idx="1"/>
          </p:nvPr>
        </p:nvSpPr>
        <p:spPr/>
        <p:txBody>
          <a:bodyPr/>
          <a:lstStyle/>
          <a:p>
            <a:pPr algn="r" rtl="1"/>
            <a:r>
              <a:rPr lang="fa-IR" b="1" dirty="0" smtClean="0"/>
              <a:t>دسته دارویی </a:t>
            </a:r>
            <a:r>
              <a:rPr lang="fa-IR" dirty="0" smtClean="0"/>
              <a:t>: بلوک کننده کانال کلسیم</a:t>
            </a:r>
          </a:p>
          <a:p>
            <a:pPr algn="r" rtl="1"/>
            <a:r>
              <a:rPr lang="fa-IR" b="1" dirty="0" smtClean="0"/>
              <a:t>شکل دارویی در ترالی اورژانس: </a:t>
            </a:r>
            <a:r>
              <a:rPr lang="fa-IR" dirty="0" smtClean="0"/>
              <a:t>آمپول 5 میلیگرم</a:t>
            </a:r>
          </a:p>
          <a:p>
            <a:pPr algn="r" rtl="1"/>
            <a:r>
              <a:rPr lang="fa-IR" b="1" dirty="0" smtClean="0"/>
              <a:t>موارد مصرف: </a:t>
            </a:r>
            <a:r>
              <a:rPr lang="fa-IR" dirty="0" smtClean="0"/>
              <a:t>درمان تاکی کاردی سوپراونتریکولار، کنتری ریت قلب در موارد فلاتر یا فیبریلاسیون دهلیزی (به شرط عدم وجود راه فرعی!)</a:t>
            </a:r>
          </a:p>
          <a:p>
            <a:pPr algn="r" rtl="1"/>
            <a:r>
              <a:rPr lang="fa-IR" b="1" dirty="0" smtClean="0"/>
              <a:t>عوارض</a:t>
            </a:r>
            <a:r>
              <a:rPr lang="fa-IR" dirty="0" smtClean="0"/>
              <a:t>: هیپوتانسیون، برادی کاردی، بلوک قلبی، ادم ریوی، سردرد، تهوع.</a:t>
            </a:r>
          </a:p>
          <a:p>
            <a:pPr algn="r" rtl="1"/>
            <a:endParaRPr lang="fa-I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verapamil</a:t>
            </a:r>
            <a:endParaRPr lang="fa-IR" dirty="0"/>
          </a:p>
        </p:txBody>
      </p:sp>
      <p:sp>
        <p:nvSpPr>
          <p:cNvPr id="3" name="Content Placeholder 2"/>
          <p:cNvSpPr>
            <a:spLocks noGrp="1"/>
          </p:cNvSpPr>
          <p:nvPr>
            <p:ph idx="1"/>
          </p:nvPr>
        </p:nvSpPr>
        <p:spPr/>
        <p:txBody>
          <a:bodyPr/>
          <a:lstStyle/>
          <a:p>
            <a:pPr algn="r" rtl="1">
              <a:buNone/>
            </a:pPr>
            <a:endParaRPr lang="fa-IR" dirty="0" smtClean="0"/>
          </a:p>
          <a:p>
            <a:pPr algn="r" rtl="1"/>
            <a:r>
              <a:rPr lang="fa-IR" dirty="0" smtClean="0"/>
              <a:t>دوزاژ دارو در درمان </a:t>
            </a:r>
            <a:r>
              <a:rPr lang="en-US" dirty="0" smtClean="0"/>
              <a:t>PSVT</a:t>
            </a:r>
            <a:r>
              <a:rPr lang="fa-IR" dirty="0" smtClean="0"/>
              <a:t>: 2/5 تا 5 میلیگرم  در عرض 2 دقیقه. در صورت عدم پاسخ قابل تکرار ده دقیقه بعد.</a:t>
            </a:r>
          </a:p>
          <a:p>
            <a:pPr algn="r" rtl="1"/>
            <a:r>
              <a:rPr lang="fa-IR" dirty="0" smtClean="0"/>
              <a:t>درمواردزیراین داروبایدبااحتیاط فراوان مصرف شود:</a:t>
            </a:r>
          </a:p>
          <a:p>
            <a:pPr algn="r" rtl="1">
              <a:buNone/>
            </a:pPr>
            <a:r>
              <a:rPr lang="fa-IR" dirty="0" smtClean="0"/>
              <a:t>	برادی کاردی شدید،نارسایی قلب ،شوک کاردیوژنیک وحساسیت به داروهای مسدودکننده کانال کلسیمی.</a:t>
            </a:r>
          </a:p>
          <a:p>
            <a:pPr algn="r" rtl="1"/>
            <a:endParaRPr lang="fa-I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وراپامیل :</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lstStyle/>
          <a:p>
            <a:pPr algn="r" rtl="1"/>
            <a:r>
              <a:rPr lang="fa-IR" b="1" dirty="0" smtClean="0"/>
              <a:t>-</a:t>
            </a:r>
            <a:r>
              <a:rPr lang="fa-IR" b="1" dirty="0"/>
              <a:t>نوار قلب و مانیتورینگ بیمار حین درمان بررسی شود.</a:t>
            </a:r>
          </a:p>
          <a:p>
            <a:pPr algn="r" rtl="1"/>
            <a:r>
              <a:rPr lang="fa-IR" b="1" dirty="0"/>
              <a:t>-در صورت مشاهده علائم نارسایی قلبی مانند ادم اندام ها و دور چشم یا تنگی نفس به پزشک اطلاع دهید.</a:t>
            </a:r>
          </a:p>
          <a:p>
            <a:pPr algn="r" rtl="1"/>
            <a:r>
              <a:rPr lang="fa-IR" b="1" dirty="0"/>
              <a:t>-در درمان طولانی مدت با وراپامیل وضعیت کبدی بیمار باید کنترل شود.</a:t>
            </a:r>
            <a:endParaRPr lang="en-US" b="1" dirty="0"/>
          </a:p>
        </p:txBody>
      </p:sp>
    </p:spTree>
    <p:extLst>
      <p:ext uri="{BB962C8B-B14F-4D97-AF65-F5344CB8AC3E}">
        <p14:creationId xmlns:p14="http://schemas.microsoft.com/office/powerpoint/2010/main" val="6344927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digoxin</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19458" name="Picture 2" descr="http://developing-self.com/image/551d0462ed1fd.jpg"/>
          <p:cNvPicPr>
            <a:picLocks noChangeAspect="1" noChangeArrowheads="1"/>
          </p:cNvPicPr>
          <p:nvPr/>
        </p:nvPicPr>
        <p:blipFill>
          <a:blip r:embed="rId2" cstate="print"/>
          <a:srcRect/>
          <a:stretch>
            <a:fillRect/>
          </a:stretch>
        </p:blipFill>
        <p:spPr bwMode="auto">
          <a:xfrm>
            <a:off x="1447800" y="2438400"/>
            <a:ext cx="2971800" cy="2971801"/>
          </a:xfrm>
          <a:prstGeom prst="rect">
            <a:avLst/>
          </a:prstGeom>
          <a:noFill/>
        </p:spPr>
      </p:pic>
      <p:pic>
        <p:nvPicPr>
          <p:cNvPr id="19460" name="Picture 4" descr="http://t2.gstatic.com/images?q=tbn:ANd9GcQtYMTGUbODPJ-YYT8AE_5ufWPZVaghVgCsA7ULA3J9Of1oeGtd"/>
          <p:cNvPicPr>
            <a:picLocks noChangeAspect="1" noChangeArrowheads="1"/>
          </p:cNvPicPr>
          <p:nvPr/>
        </p:nvPicPr>
        <p:blipFill>
          <a:blip r:embed="rId3" cstate="print"/>
          <a:srcRect/>
          <a:stretch>
            <a:fillRect/>
          </a:stretch>
        </p:blipFill>
        <p:spPr bwMode="auto">
          <a:xfrm>
            <a:off x="4495800" y="2743200"/>
            <a:ext cx="3505200" cy="2625518"/>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digoxin</a:t>
            </a:r>
            <a:endParaRPr lang="fa-IR" dirty="0"/>
          </a:p>
        </p:txBody>
      </p:sp>
      <p:sp>
        <p:nvSpPr>
          <p:cNvPr id="3" name="Content Placeholder 2"/>
          <p:cNvSpPr>
            <a:spLocks noGrp="1"/>
          </p:cNvSpPr>
          <p:nvPr>
            <p:ph idx="1"/>
          </p:nvPr>
        </p:nvSpPr>
        <p:spPr/>
        <p:txBody>
          <a:bodyPr>
            <a:normAutofit/>
          </a:bodyPr>
          <a:lstStyle/>
          <a:p>
            <a:pPr algn="r" rtl="1"/>
            <a:r>
              <a:rPr lang="fa-IR" dirty="0" smtClean="0"/>
              <a:t>دیگوکسین‌ نیروی‌ انقباضی‌قلب‌ را افزایش‌ داده‌ و هدایت‌ الکتریکی‌ آن‌ راکاهش‌ می‌دهد. </a:t>
            </a:r>
          </a:p>
          <a:p>
            <a:pPr algn="r" rtl="1"/>
            <a:r>
              <a:rPr lang="fa-IR" dirty="0" smtClean="0"/>
              <a:t>تصور می‌شود افزایش نیروی‌ انقباضی‌ عضله‌ قلب‌ ناشی‌ از مهار حرکت‌ یونهای‌ سدیم‌ ازغشاء سلولی‌ عضله‌ قلب‌ باشد. در نتیجه‌جریان‌ ورودی‌ کلسیم‌ در سلولهای‌ میوکارد افزایش‌یافته‌ که‌ به‌ نوبه‌ خود بر فعالیت‌ انقباضی‌ فیبرهای‌ میوکارد افزوده‌ می‌شود.</a:t>
            </a:r>
          </a:p>
          <a:p>
            <a:pPr algn="r" rtl="1"/>
            <a:r>
              <a:rPr lang="fa-IR" dirty="0" smtClean="0"/>
              <a:t> این‌دارو سرعت‌ هدایت‌ قلبی‌ را کاهش‌ داده‌ ودوره‌ تحریک‌ ناپذیری‌ گره‌ دهلیزی‌ ـ بطنی‌را افزایش‌ می‌دهد. </a:t>
            </a:r>
            <a:endParaRPr lang="fa-IR"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digoxin</a:t>
            </a:r>
            <a:endParaRPr lang="fa-IR" dirty="0"/>
          </a:p>
        </p:txBody>
      </p:sp>
      <p:sp>
        <p:nvSpPr>
          <p:cNvPr id="3" name="Content Placeholder 2"/>
          <p:cNvSpPr>
            <a:spLocks noGrp="1"/>
          </p:cNvSpPr>
          <p:nvPr>
            <p:ph idx="1"/>
          </p:nvPr>
        </p:nvSpPr>
        <p:spPr/>
        <p:txBody>
          <a:bodyPr>
            <a:normAutofit/>
          </a:bodyPr>
          <a:lstStyle/>
          <a:p>
            <a:pPr algn="r" rtl="1"/>
            <a:r>
              <a:rPr lang="fa-IR" b="1" dirty="0" smtClean="0"/>
              <a:t>موارد منع مصرف: </a:t>
            </a:r>
            <a:r>
              <a:rPr lang="fa-IR" dirty="0" smtClean="0"/>
              <a:t>این‌ دارو در بلوک‌ کامل‌ و متناوب‌ قلب‌، بلوک‌ درجه‌ دوم‌ دهلیزی‌ بطنی‌، آریتمی‌ فوق‌ بطنی‌ ناشی‌ از سندرم‌</a:t>
            </a:r>
            <a:r>
              <a:rPr lang="en-US" dirty="0" smtClean="0"/>
              <a:t>w-p-w، </a:t>
            </a:r>
            <a:r>
              <a:rPr lang="fa-IR" dirty="0" smtClean="0"/>
              <a:t>کاردیومیوپاتی‌ انسدادی ‌هیپرتروفیک‌ و وجود علائم‌مسمومیت‌ ناشی‌ از مصرف‌ قبلی‌ هر یک‌ ازفرآورده‌های‌ حاوی‌ این‌ دارو، نبایدمصرف‌ شود.</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digoxin</a:t>
            </a:r>
            <a:endParaRPr lang="fa-IR" dirty="0"/>
          </a:p>
        </p:txBody>
      </p:sp>
      <p:sp>
        <p:nvSpPr>
          <p:cNvPr id="3" name="Content Placeholder 2"/>
          <p:cNvSpPr>
            <a:spLocks noGrp="1"/>
          </p:cNvSpPr>
          <p:nvPr>
            <p:ph idx="1"/>
          </p:nvPr>
        </p:nvSpPr>
        <p:spPr/>
        <p:txBody>
          <a:bodyPr/>
          <a:lstStyle/>
          <a:p>
            <a:pPr algn="r" rtl="1"/>
            <a:r>
              <a:rPr lang="fa-IR" b="1" dirty="0" smtClean="0"/>
              <a:t>عوارض جانبی احتمالی:</a:t>
            </a:r>
          </a:p>
          <a:p>
            <a:pPr algn="r" rtl="1">
              <a:buNone/>
            </a:pPr>
            <a:r>
              <a:rPr lang="fa-IR" dirty="0" smtClean="0"/>
              <a:t>	بی‌اشتهایی‌، تهوع‌، استفراغ‌، اسهال‌ ، درد شکم‌ ، اختلالات‌ بینایی‌، سردرد، خواب‌ آلودگی‌، توهم‌، هذیان‌، آریتمی‌ و بلوک‌ قلبی‌ با مصرف‌ این‌ دارو گزارش‌ شده‌ است‌. </a:t>
            </a:r>
          </a:p>
          <a:p>
            <a:pPr algn="r" rtl="1"/>
            <a:r>
              <a:rPr lang="fa-IR" b="1" dirty="0" smtClean="0"/>
              <a:t>موارد مصرف</a:t>
            </a:r>
            <a:r>
              <a:rPr lang="fa-IR" dirty="0" smtClean="0"/>
              <a:t>: درمان نارسایی قلب، کنترل ریت در فلاتر یا فیبریلاسیون دهلیزی.</a:t>
            </a:r>
            <a:br>
              <a:rPr lang="fa-IR" dirty="0" smtClean="0"/>
            </a:br>
            <a:endParaRPr lang="fa-I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digoxin</a:t>
            </a:r>
            <a:endParaRPr lang="fa-IR" dirty="0"/>
          </a:p>
        </p:txBody>
      </p:sp>
      <p:sp>
        <p:nvSpPr>
          <p:cNvPr id="3" name="Content Placeholder 2"/>
          <p:cNvSpPr>
            <a:spLocks noGrp="1"/>
          </p:cNvSpPr>
          <p:nvPr>
            <p:ph idx="1"/>
          </p:nvPr>
        </p:nvSpPr>
        <p:spPr/>
        <p:txBody>
          <a:bodyPr/>
          <a:lstStyle/>
          <a:p>
            <a:pPr algn="r" rtl="1"/>
            <a:r>
              <a:rPr lang="fa-IR" dirty="0" smtClean="0"/>
              <a:t>دوزاژ دارو: 0/25 میلیگرم وریدی ( و نه غضلانی) وتکرار هر 2 ساعت تا حداکثر 1/5 میلیگرم. </a:t>
            </a:r>
          </a:p>
          <a:p>
            <a:pPr algn="r" rtl="1">
              <a:buNone/>
            </a:pPr>
            <a:r>
              <a:rPr lang="fa-IR" dirty="0" smtClean="0"/>
              <a:t>یا</a:t>
            </a:r>
          </a:p>
          <a:p>
            <a:pPr algn="r" rtl="1">
              <a:buNone/>
            </a:pPr>
            <a:r>
              <a:rPr lang="fa-IR" dirty="0" smtClean="0"/>
              <a:t>	0/5 میلیگرم وریدی و سپس 0/25 میلیگرم هر 4 ساعت تا حداکثر 1/5 میلیگرم. </a:t>
            </a:r>
            <a:endParaRPr lang="fa-I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1">
                    <a:lumMod val="75000"/>
                  </a:schemeClr>
                </a:solidFill>
              </a:rPr>
              <a:t>(آدرنالین)</a:t>
            </a:r>
            <a:r>
              <a:rPr lang="en-US" dirty="0">
                <a:solidFill>
                  <a:schemeClr val="accent1">
                    <a:lumMod val="75000"/>
                  </a:schemeClr>
                </a:solidFill>
              </a:rPr>
              <a:t>epinephrine</a:t>
            </a:r>
            <a:endParaRPr lang="fa-IR" dirty="0"/>
          </a:p>
        </p:txBody>
      </p:sp>
      <p:sp>
        <p:nvSpPr>
          <p:cNvPr id="3" name="Content Placeholder 2"/>
          <p:cNvSpPr>
            <a:spLocks noGrp="1"/>
          </p:cNvSpPr>
          <p:nvPr>
            <p:ph idx="1"/>
          </p:nvPr>
        </p:nvSpPr>
        <p:spPr/>
        <p:txBody>
          <a:bodyPr>
            <a:normAutofit/>
          </a:bodyPr>
          <a:lstStyle/>
          <a:p>
            <a:pPr algn="r" rtl="1">
              <a:buNone/>
            </a:pPr>
            <a:r>
              <a:rPr lang="fa-IR" sz="3200" b="1" dirty="0" smtClean="0"/>
              <a:t>اثرات جانبی: </a:t>
            </a:r>
          </a:p>
          <a:p>
            <a:pPr algn="r" rtl="1"/>
            <a:r>
              <a:rPr lang="fa-IR" sz="3200" b="1" dirty="0" smtClean="0"/>
              <a:t>عصبی شدن، بی قراری، اضطراب، ترمور، تپش قلب، هایپرتانسیون،</a:t>
            </a:r>
            <a:r>
              <a:rPr lang="en-US" sz="3200" b="1" dirty="0" smtClean="0"/>
              <a:t>MI ،</a:t>
            </a:r>
            <a:r>
              <a:rPr lang="fa-IR" sz="3200" b="1" dirty="0" smtClean="0"/>
              <a:t> دیس ریتمی، تهوع و استفراغ</a:t>
            </a:r>
            <a:r>
              <a:rPr lang="fa-IR" dirty="0" smtClean="0"/>
              <a:t/>
            </a:r>
            <a:br>
              <a:rPr lang="fa-IR" dirty="0" smtClean="0"/>
            </a:br>
            <a:r>
              <a:rPr lang="fa-IR" dirty="0" smtClean="0"/>
              <a:t/>
            </a:r>
            <a:br>
              <a:rPr lang="fa-IR" dirty="0" smtClean="0"/>
            </a:br>
            <a:endParaRPr lang="fa-I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دیگوکسین: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just" rtl="1"/>
            <a:r>
              <a:rPr lang="fa-IR" b="1" dirty="0" smtClean="0"/>
              <a:t>-</a:t>
            </a:r>
            <a:r>
              <a:rPr lang="fa-IR" b="1" dirty="0"/>
              <a:t>قبل از دادن هر دوز دیگوکسین نبض بیمار شمارش شود و در صورتیکه کمتر از 60 باشد به پزشک گزارش شود.</a:t>
            </a:r>
          </a:p>
          <a:p>
            <a:pPr algn="just" rtl="1"/>
            <a:r>
              <a:rPr lang="fa-IR" b="1" dirty="0"/>
              <a:t>-سطح پتاسیم سرم بیمار به طور مرتب پایش شود زیرا هیپوکالمی بیمار را مستعد به مسمومیت با دیگوکسین می نماید.</a:t>
            </a:r>
          </a:p>
          <a:p>
            <a:pPr algn="just" rtl="1"/>
            <a:r>
              <a:rPr lang="fa-IR" b="1" dirty="0"/>
              <a:t>-علائم مسمومیت با دیگوکسین پایش شوند. این علائم عبارتند از آریتمی، استفراغ، تهوع، تاری دید، هاله اطراف اشیاء، گیجی و بی قراری</a:t>
            </a:r>
            <a:endParaRPr lang="en-US" b="1" dirty="0"/>
          </a:p>
        </p:txBody>
      </p:sp>
    </p:spTree>
    <p:extLst>
      <p:ext uri="{BB962C8B-B14F-4D97-AF65-F5344CB8AC3E}">
        <p14:creationId xmlns:p14="http://schemas.microsoft.com/office/powerpoint/2010/main" val="14337445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phenytoin</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a:p>
        </p:txBody>
      </p:sp>
      <p:pic>
        <p:nvPicPr>
          <p:cNvPr id="14338" name="Picture 2" descr="http://www.caspiantamin.com/sites/default/files/images/phenytoin_s.jpg"/>
          <p:cNvPicPr>
            <a:picLocks noChangeAspect="1" noChangeArrowheads="1"/>
          </p:cNvPicPr>
          <p:nvPr/>
        </p:nvPicPr>
        <p:blipFill>
          <a:blip r:embed="rId2" cstate="print"/>
          <a:srcRect/>
          <a:stretch>
            <a:fillRect/>
          </a:stretch>
        </p:blipFill>
        <p:spPr bwMode="auto">
          <a:xfrm>
            <a:off x="533400" y="2209800"/>
            <a:ext cx="4762500" cy="3286126"/>
          </a:xfrm>
          <a:prstGeom prst="rect">
            <a:avLst/>
          </a:prstGeom>
          <a:noFill/>
        </p:spPr>
      </p:pic>
      <p:pic>
        <p:nvPicPr>
          <p:cNvPr id="14340" name="Picture 4" descr="http://www.rasekhoon.net/userfiles/Article/1393/03/4/00432041.jpg"/>
          <p:cNvPicPr>
            <a:picLocks noChangeAspect="1" noChangeArrowheads="1"/>
          </p:cNvPicPr>
          <p:nvPr/>
        </p:nvPicPr>
        <p:blipFill>
          <a:blip r:embed="rId3" cstate="print"/>
          <a:srcRect/>
          <a:stretch>
            <a:fillRect/>
          </a:stretch>
        </p:blipFill>
        <p:spPr bwMode="auto">
          <a:xfrm>
            <a:off x="5181600" y="2971800"/>
            <a:ext cx="2286000" cy="2286001"/>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phenytoin</a:t>
            </a:r>
            <a:endParaRPr lang="fa-IR" dirty="0"/>
          </a:p>
        </p:txBody>
      </p:sp>
      <p:sp>
        <p:nvSpPr>
          <p:cNvPr id="3" name="Content Placeholder 2"/>
          <p:cNvSpPr>
            <a:spLocks noGrp="1"/>
          </p:cNvSpPr>
          <p:nvPr>
            <p:ph idx="1"/>
          </p:nvPr>
        </p:nvSpPr>
        <p:spPr/>
        <p:txBody>
          <a:bodyPr/>
          <a:lstStyle/>
          <a:p>
            <a:pPr algn="r" rtl="1"/>
            <a:r>
              <a:rPr lang="fa-IR" dirty="0" smtClean="0"/>
              <a:t>فنی‌توئین‌ ممكن‌ است‌ به‌عنوان‌ یك‌ داروی‌ ضدتشنج‌، یك‌ داروی‌ قلبی‌ برای‌ بهبود ضربان‌ قلب‌، یا به‌عنوان‌ یك‌ تسكین‌دهنده‌ درد در موارد درد عصبی‌ عصب‌ تری‌ژمینال‌ تجویز شود.</a:t>
            </a:r>
          </a:p>
          <a:p>
            <a:pPr algn="r" rtl="1"/>
            <a:r>
              <a:rPr lang="fa-IR" dirty="0" smtClean="0"/>
              <a:t>در اورژانس کاربرد اصلی آن در کنترل تشنج مقاوم به بنزودیازپین هاست. </a:t>
            </a:r>
            <a:endParaRPr lang="fa-IR"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phenytoin</a:t>
            </a:r>
            <a:endParaRPr lang="fa-IR" dirty="0"/>
          </a:p>
        </p:txBody>
      </p:sp>
      <p:sp>
        <p:nvSpPr>
          <p:cNvPr id="3" name="Content Placeholder 2"/>
          <p:cNvSpPr>
            <a:spLocks noGrp="1"/>
          </p:cNvSpPr>
          <p:nvPr>
            <p:ph idx="1"/>
          </p:nvPr>
        </p:nvSpPr>
        <p:spPr/>
        <p:txBody>
          <a:bodyPr>
            <a:normAutofit lnSpcReduction="10000"/>
          </a:bodyPr>
          <a:lstStyle/>
          <a:p>
            <a:pPr algn="r" rtl="1"/>
            <a:r>
              <a:rPr lang="fa-IR" b="1" dirty="0" smtClean="0"/>
              <a:t>مكانيسم‌ اثر: </a:t>
            </a:r>
            <a:r>
              <a:rPr lang="fa-IR" dirty="0" smtClean="0"/>
              <a:t>اين‌ دارو در غلظت‌هاي‌ درماني‌ با انسداد كانالهاي‌ سديم‌ و مهارايجاد پتانسيل‌هاي‌ عمل‌ تكراري‌ اثر ضدتشنج‌ خود را اعمال‌ مي‌كند. </a:t>
            </a:r>
          </a:p>
          <a:p>
            <a:pPr algn="r" rtl="1">
              <a:buNone/>
            </a:pPr>
            <a:r>
              <a:rPr lang="fa-IR" dirty="0" smtClean="0"/>
              <a:t>	فني‌توئين‌همچنين‌ آزاد شدن‌ سروتونين‌ ونوراپي‌نفرين‌ را مهار كرده‌ و بر غلظت‌ ساير واسطه‌هاي‌ عصبي‌ تأثير مي‌گذارد.</a:t>
            </a:r>
          </a:p>
          <a:p>
            <a:pPr algn="r" rtl="1"/>
            <a:r>
              <a:rPr lang="fa-IR" b="1" dirty="0" smtClean="0"/>
              <a:t>موارد منع‌ مصرف‌</a:t>
            </a:r>
            <a:r>
              <a:rPr lang="fa-IR" dirty="0" smtClean="0"/>
              <a:t>: در صورت‌ وجودپورفيري‌، اختلالات‌ هدايتي‌ قلب‌، برادي‌ كاردي‌ سينوسي‌، بلوك‌سينوسي‌ ـدهليزي‌ و بلوك‌ قلبي‌ درجه‌ 2 و 3 نبايد مصرف‌ شود.</a:t>
            </a:r>
            <a:br>
              <a:rPr lang="fa-IR" dirty="0" smtClean="0"/>
            </a:br>
            <a:endParaRPr lang="fa-I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phenytoin</a:t>
            </a:r>
            <a:endParaRPr lang="fa-IR" dirty="0"/>
          </a:p>
        </p:txBody>
      </p:sp>
      <p:sp>
        <p:nvSpPr>
          <p:cNvPr id="3" name="Content Placeholder 2"/>
          <p:cNvSpPr>
            <a:spLocks noGrp="1"/>
          </p:cNvSpPr>
          <p:nvPr>
            <p:ph idx="1"/>
          </p:nvPr>
        </p:nvSpPr>
        <p:spPr/>
        <p:txBody>
          <a:bodyPr>
            <a:normAutofit fontScale="92500" lnSpcReduction="10000"/>
          </a:bodyPr>
          <a:lstStyle/>
          <a:p>
            <a:pPr algn="r" rtl="1"/>
            <a:r>
              <a:rPr lang="fa-IR" b="1" dirty="0" smtClean="0"/>
              <a:t>دوزاژ تزریقی دارو:</a:t>
            </a:r>
          </a:p>
          <a:p>
            <a:pPr algn="r" rtl="1">
              <a:buNone/>
            </a:pPr>
            <a:r>
              <a:rPr lang="fa-IR" dirty="0" smtClean="0"/>
              <a:t>	بزرگسالان‌: انفوزيون‌ يا تزريق‌ آهسته‌ داخل‌ وريدي‌ براي‌ كنترل‌ صرع‌ مداوم‌، به‌ميزان‌ 15-20</a:t>
            </a:r>
            <a:r>
              <a:rPr lang="en-US" dirty="0" smtClean="0"/>
              <a:t>mg/kg </a:t>
            </a:r>
            <a:r>
              <a:rPr lang="fa-IR" dirty="0" smtClean="0"/>
              <a:t>.</a:t>
            </a:r>
          </a:p>
          <a:p>
            <a:pPr algn="r" rtl="1">
              <a:buNone/>
            </a:pPr>
            <a:r>
              <a:rPr lang="fa-IR" dirty="0" smtClean="0"/>
              <a:t>	سرعت‌ تزريق‌ بيش‌ از50</a:t>
            </a:r>
            <a:r>
              <a:rPr lang="en-US" dirty="0" smtClean="0"/>
              <a:t>mg/min </a:t>
            </a:r>
            <a:r>
              <a:rPr lang="fa-IR" dirty="0" smtClean="0"/>
              <a:t>نباشد و حتما همراه با مانیتورینگ قلبی باشد.</a:t>
            </a:r>
          </a:p>
          <a:p>
            <a:pPr algn="r" rtl="1">
              <a:buNone/>
            </a:pPr>
            <a:r>
              <a:rPr lang="fa-IR" dirty="0" smtClean="0"/>
              <a:t>	مقدارمصرف‌ نگهدارنده‌ 125 ميلي‌ گرم‌ كه‌ هر8ـ6 ساعت‌ تجويز مي‌گردد.</a:t>
            </a:r>
            <a:br>
              <a:rPr lang="fa-IR" dirty="0" smtClean="0"/>
            </a:br>
            <a:r>
              <a:rPr lang="fa-IR" dirty="0" smtClean="0"/>
              <a:t>كودكان‌: ميزان‌ تجويز اوليه‌ 15-20</a:t>
            </a:r>
            <a:r>
              <a:rPr lang="en-US" dirty="0" smtClean="0"/>
              <a:t>mg/kg</a:t>
            </a:r>
            <a:r>
              <a:rPr lang="fa-IR" dirty="0" smtClean="0"/>
              <a:t>مي‌باشد که با سرعت 1 </a:t>
            </a:r>
            <a:r>
              <a:rPr lang="en-US" dirty="0" smtClean="0"/>
              <a:t>mg/kg/min</a:t>
            </a:r>
            <a:r>
              <a:rPr lang="fa-IR" dirty="0" smtClean="0"/>
              <a:t> تزریق می شود.</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phenytoin</a:t>
            </a:r>
            <a:endParaRPr lang="fa-IR" dirty="0"/>
          </a:p>
        </p:txBody>
      </p:sp>
      <p:sp>
        <p:nvSpPr>
          <p:cNvPr id="3" name="Content Placeholder 2"/>
          <p:cNvSpPr>
            <a:spLocks noGrp="1"/>
          </p:cNvSpPr>
          <p:nvPr>
            <p:ph idx="1"/>
          </p:nvPr>
        </p:nvSpPr>
        <p:spPr/>
        <p:txBody>
          <a:bodyPr>
            <a:normAutofit lnSpcReduction="10000"/>
          </a:bodyPr>
          <a:lstStyle/>
          <a:p>
            <a:pPr algn="r" rtl="1"/>
            <a:r>
              <a:rPr lang="fa-IR" b="1" dirty="0" smtClean="0"/>
              <a:t>عوارض جانبی:</a:t>
            </a:r>
          </a:p>
          <a:p>
            <a:pPr algn="r" rtl="1">
              <a:buNone/>
            </a:pPr>
            <a:r>
              <a:rPr lang="fa-IR" dirty="0" smtClean="0"/>
              <a:t>	اعصاب مرکزی: آتاکسی، اختلال تکلم، سرگیجه، بی خوابی، عصبانیت، انقباض ناگهانی عضلانی، سردرد</a:t>
            </a:r>
            <a:br>
              <a:rPr lang="fa-IR" dirty="0" smtClean="0"/>
            </a:br>
            <a:r>
              <a:rPr lang="fa-IR" dirty="0" smtClean="0"/>
              <a:t>قلبی- عروقی: افت فشار خون</a:t>
            </a:r>
            <a:br>
              <a:rPr lang="fa-IR" dirty="0" smtClean="0"/>
            </a:br>
            <a:r>
              <a:rPr lang="fa-IR" dirty="0" smtClean="0"/>
              <a:t>چشم: نیستاگموس،دوبینی ، تاری دید</a:t>
            </a:r>
            <a:br>
              <a:rPr lang="fa-IR" dirty="0" smtClean="0"/>
            </a:br>
            <a:r>
              <a:rPr lang="fa-IR" dirty="0" smtClean="0"/>
              <a:t>دستگاه گوارش: تهوع ،استفراغ، یبوست</a:t>
            </a:r>
            <a:br>
              <a:rPr lang="fa-IR" dirty="0" smtClean="0"/>
            </a:br>
            <a:r>
              <a:rPr lang="fa-IR" dirty="0" smtClean="0"/>
              <a:t>خون: ترومبوسیتوپنی، لکوپنی، آگرانولوسیتوز، کم خونی مگالوبلاستیک</a:t>
            </a:r>
            <a:br>
              <a:rPr lang="fa-IR" dirty="0" smtClean="0"/>
            </a:br>
            <a:r>
              <a:rPr lang="fa-IR" dirty="0" smtClean="0"/>
              <a:t>موضعی: درد نکروز و التهاب در محل تزریق</a:t>
            </a:r>
          </a:p>
          <a:p>
            <a:pPr algn="r" rtl="1"/>
            <a:endParaRPr lang="fa-I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1">
                    <a:lumMod val="75000"/>
                  </a:schemeClr>
                </a:solidFill>
              </a:rPr>
              <a:t>ملاحظات </a:t>
            </a:r>
            <a:r>
              <a:rPr lang="fa-IR" dirty="0" smtClean="0">
                <a:solidFill>
                  <a:schemeClr val="accent1">
                    <a:lumMod val="75000"/>
                  </a:schemeClr>
                </a:solidFill>
              </a:rPr>
              <a:t>پرستاری فنی تویین:</a:t>
            </a:r>
            <a:r>
              <a:rPr lang="fa-IR" dirty="0">
                <a:solidFill>
                  <a:schemeClr val="accent1">
                    <a:lumMod val="75000"/>
                  </a:schemeClr>
                </a:solidFill>
              </a:rPr>
              <a:t/>
            </a:r>
            <a:br>
              <a:rPr lang="fa-IR"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idx="1"/>
          </p:nvPr>
        </p:nvSpPr>
        <p:spPr/>
        <p:txBody>
          <a:bodyPr>
            <a:normAutofit fontScale="77500" lnSpcReduction="20000"/>
          </a:bodyPr>
          <a:lstStyle/>
          <a:p>
            <a:pPr algn="r" rtl="1"/>
            <a:r>
              <a:rPr lang="fa-IR" dirty="0" smtClean="0"/>
              <a:t>-</a:t>
            </a:r>
            <a:r>
              <a:rPr lang="fa-IR" dirty="0"/>
              <a:t>به دلیل ناسازگاری های زیاد و احتمال رسوب در روش </a:t>
            </a:r>
            <a:r>
              <a:rPr lang="en-US" dirty="0"/>
              <a:t>infusion </a:t>
            </a:r>
            <a:r>
              <a:rPr lang="fa-IR" dirty="0"/>
              <a:t>فرم </a:t>
            </a:r>
            <a:r>
              <a:rPr lang="en-US" dirty="0"/>
              <a:t>Iv direct </a:t>
            </a:r>
            <a:r>
              <a:rPr lang="fa-IR" dirty="0"/>
              <a:t>ترجیح داده، اما جهت اجتناب </a:t>
            </a:r>
            <a:r>
              <a:rPr lang="fa-IR" dirty="0" smtClean="0"/>
              <a:t>از نشت دارو از تزریق مستقیم </a:t>
            </a:r>
            <a:r>
              <a:rPr lang="fa-IR" dirty="0"/>
              <a:t>به داخل عروق دورسال دست می شود خودداری نمایید.</a:t>
            </a:r>
          </a:p>
          <a:p>
            <a:pPr algn="r" rtl="1"/>
            <a:r>
              <a:rPr lang="fa-IR" dirty="0"/>
              <a:t>-قبل و بعد از مصرف، مسیر ورید را با محلول </a:t>
            </a:r>
            <a:r>
              <a:rPr lang="en-US" dirty="0"/>
              <a:t>N/S </a:t>
            </a:r>
            <a:r>
              <a:rPr lang="fa-IR" dirty="0"/>
              <a:t>شستشو دهید.</a:t>
            </a:r>
          </a:p>
          <a:p>
            <a:pPr algn="r" rtl="1"/>
            <a:r>
              <a:rPr lang="fa-IR" dirty="0"/>
              <a:t>-فشار خون، نوار قلب و وضعیت تنفسی بیمار را در خلال درمان مانیتور نمایید.</a:t>
            </a:r>
          </a:p>
          <a:p>
            <a:pPr algn="r" rtl="1"/>
            <a:r>
              <a:rPr lang="fa-IR" dirty="0"/>
              <a:t>-مرتبا رگ بیمار را از نظر </a:t>
            </a:r>
            <a:r>
              <a:rPr lang="en-US" dirty="0"/>
              <a:t>Extravasation )</a:t>
            </a:r>
            <a:r>
              <a:rPr lang="fa-IR" dirty="0"/>
              <a:t>نشت </a:t>
            </a:r>
            <a:r>
              <a:rPr lang="fa-IR" dirty="0" smtClean="0"/>
              <a:t>دارو)بررسی </a:t>
            </a:r>
            <a:r>
              <a:rPr lang="fa-IR" dirty="0"/>
              <a:t>نمایید زیرا باعث آسیب شدید بافت می شود.</a:t>
            </a:r>
          </a:p>
          <a:p>
            <a:pPr algn="r" rtl="1"/>
            <a:r>
              <a:rPr lang="fa-IR" dirty="0"/>
              <a:t>-در صورت بروز راش، دارو باید سریعا قطع گردد.</a:t>
            </a:r>
          </a:p>
          <a:p>
            <a:pPr algn="r" rtl="1"/>
            <a:r>
              <a:rPr lang="fa-IR" dirty="0"/>
              <a:t>-تغییر رنگ فرآورده به زرد کم رنگ، قدرت و کارایی آن تحت تاثیر قرار نمی گیرد و قابلیت استفاده دارد.</a:t>
            </a:r>
            <a:endParaRPr lang="en-US" dirty="0"/>
          </a:p>
        </p:txBody>
      </p:sp>
    </p:spTree>
    <p:extLst>
      <p:ext uri="{BB962C8B-B14F-4D97-AF65-F5344CB8AC3E}">
        <p14:creationId xmlns:p14="http://schemas.microsoft.com/office/powerpoint/2010/main" val="10711834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phenobarbital</a:t>
            </a:r>
            <a:endParaRPr lang="fa-IR" dirty="0">
              <a:solidFill>
                <a:schemeClr val="accent1">
                  <a:lumMod val="75000"/>
                </a:schemeClr>
              </a:solidFill>
            </a:endParaRPr>
          </a:p>
        </p:txBody>
      </p:sp>
      <p:sp>
        <p:nvSpPr>
          <p:cNvPr id="3" name="Content Placeholder 2"/>
          <p:cNvSpPr>
            <a:spLocks noGrp="1"/>
          </p:cNvSpPr>
          <p:nvPr>
            <p:ph idx="1"/>
          </p:nvPr>
        </p:nvSpPr>
        <p:spPr/>
        <p:txBody>
          <a:bodyPr/>
          <a:lstStyle/>
          <a:p>
            <a:endParaRPr lang="fa-IR" dirty="0"/>
          </a:p>
        </p:txBody>
      </p:sp>
      <p:pic>
        <p:nvPicPr>
          <p:cNvPr id="112642" name="Picture 2" descr="http://sinahospital.tums.ac.ir/images/editor/Image/Picture1.jpg"/>
          <p:cNvPicPr>
            <a:picLocks noChangeAspect="1" noChangeArrowheads="1"/>
          </p:cNvPicPr>
          <p:nvPr/>
        </p:nvPicPr>
        <p:blipFill>
          <a:blip r:embed="rId2" cstate="print"/>
          <a:srcRect/>
          <a:stretch>
            <a:fillRect/>
          </a:stretch>
        </p:blipFill>
        <p:spPr bwMode="auto">
          <a:xfrm>
            <a:off x="1371600" y="2490135"/>
            <a:ext cx="4953000" cy="3605866"/>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phenobarbital</a:t>
            </a:r>
            <a:endParaRPr lang="fa-IR" dirty="0"/>
          </a:p>
        </p:txBody>
      </p:sp>
      <p:sp>
        <p:nvSpPr>
          <p:cNvPr id="3" name="Content Placeholder 2"/>
          <p:cNvSpPr>
            <a:spLocks noGrp="1"/>
          </p:cNvSpPr>
          <p:nvPr>
            <p:ph idx="1"/>
          </p:nvPr>
        </p:nvSpPr>
        <p:spPr/>
        <p:txBody>
          <a:bodyPr/>
          <a:lstStyle/>
          <a:p>
            <a:pPr algn="r" rtl="1"/>
            <a:r>
              <a:rPr lang="fa-IR" dirty="0" smtClean="0"/>
              <a:t>فنوباربیتال بیش از ٨٠ سال است که جهت درمان انواع تشنجات استفاده می شود. </a:t>
            </a:r>
          </a:p>
          <a:p>
            <a:pPr algn="r" rtl="1"/>
            <a:r>
              <a:rPr lang="fa-IR" dirty="0" smtClean="0"/>
              <a:t>این دارو به مدت طولانی به تنهایی و یا همراه با سایر داروهای ضد تشنج ، جهت کنترل تشنجات پارشیال و تشنجات تونیک – کلونیک استفاده می شود.</a:t>
            </a:r>
          </a:p>
          <a:p>
            <a:pPr algn="r" rtl="1"/>
            <a:r>
              <a:rPr lang="fa-IR" dirty="0" smtClean="0"/>
              <a:t>در اورژانس کاربرد اصلی آن در کنترل تشنج مقاوم به بنزودیازپین هاست. </a:t>
            </a:r>
          </a:p>
          <a:p>
            <a:pPr algn="r" rtl="1"/>
            <a:endParaRPr lang="fa-IR" dirty="0" smtClean="0"/>
          </a:p>
          <a:p>
            <a:pPr algn="r" rtl="1"/>
            <a:endParaRPr lang="fa-I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phenobarbital</a:t>
            </a:r>
            <a:endParaRPr lang="fa-IR" dirty="0"/>
          </a:p>
        </p:txBody>
      </p:sp>
      <p:sp>
        <p:nvSpPr>
          <p:cNvPr id="3" name="Content Placeholder 2"/>
          <p:cNvSpPr>
            <a:spLocks noGrp="1"/>
          </p:cNvSpPr>
          <p:nvPr>
            <p:ph idx="1"/>
          </p:nvPr>
        </p:nvSpPr>
        <p:spPr/>
        <p:txBody>
          <a:bodyPr/>
          <a:lstStyle/>
          <a:p>
            <a:pPr algn="r" rtl="1"/>
            <a:r>
              <a:rPr lang="fa-IR" b="1" dirty="0" smtClean="0"/>
              <a:t>مكانيسم‌ اثر</a:t>
            </a:r>
            <a:r>
              <a:rPr lang="fa-IR" dirty="0" smtClean="0"/>
              <a:t>: اين‌ دارو از يك‌ طرف‌ اثرمهاري‌ گاماآمينوبوتيريك‌ اسيد </a:t>
            </a:r>
            <a:r>
              <a:rPr lang="en-US" dirty="0" smtClean="0"/>
              <a:t>( GABA)</a:t>
            </a:r>
            <a:r>
              <a:rPr lang="fa-IR" dirty="0" smtClean="0"/>
              <a:t>راافزايش‌ مي‌دهد و از طرف‌ ديگر اثر تحريكي ‌گلوتاميك‌ اسيد را كم‌ مي‌كند و بدين‌ ترتيب‌ با مهار انتخابي‌ نورون‌هاي‌ غيرطبيعي‌، مانع‌ انتشار امواج‌ از كانون‌ صرعي‌ مي‌شود.</a:t>
            </a:r>
          </a:p>
          <a:p>
            <a:pPr algn="r" rtl="1"/>
            <a:r>
              <a:rPr lang="fa-IR" b="1" dirty="0" smtClean="0"/>
              <a:t>موارد منع‌ مصرف‌</a:t>
            </a:r>
            <a:r>
              <a:rPr lang="fa-IR" dirty="0" smtClean="0"/>
              <a:t>: در پورفيري‌ نبايد مصرف‌ شود.</a:t>
            </a:r>
            <a:endParaRPr lang="fa-I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1389</TotalTime>
  <Words>3307</Words>
  <Application>Microsoft Office PowerPoint</Application>
  <PresentationFormat>On-screen Show (4:3)</PresentationFormat>
  <Paragraphs>440</Paragraphs>
  <Slides>125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125</vt:i4>
      </vt:variant>
    </vt:vector>
  </HeadingPairs>
  <TitlesOfParts>
    <vt:vector size="131" baseType="lpstr">
      <vt:lpstr>Times New Roman</vt:lpstr>
      <vt:lpstr>BNazaninBold</vt:lpstr>
      <vt:lpstr>Garamond</vt:lpstr>
      <vt:lpstr>Arial</vt:lpstr>
      <vt:lpstr>Calibri-Bold</vt:lpstr>
      <vt:lpstr>Organic</vt:lpstr>
      <vt:lpstr>داروهای ترالی اورژانس</vt:lpstr>
      <vt:lpstr>تعریف ترالی اورژانس</vt:lpstr>
      <vt:lpstr>اهداف طراحی و تجهیز ترالی اورژانس:</vt:lpstr>
      <vt:lpstr>داروهای ترالی اورژانس</vt:lpstr>
      <vt:lpstr>داروهای ترالی اورژانس</vt:lpstr>
      <vt:lpstr>(آدرنالین)epinephrine</vt:lpstr>
      <vt:lpstr>(آدرنالین)epinephrine</vt:lpstr>
      <vt:lpstr>(آدرنالین)epinephrine</vt:lpstr>
      <vt:lpstr>(آدرنالین)epinephrine</vt:lpstr>
      <vt:lpstr>(آدرنالین)epinephrine</vt:lpstr>
      <vt:lpstr>(آدرنالین)epinephrine</vt:lpstr>
      <vt:lpstr>(آدرنالین)epinephrine</vt:lpstr>
      <vt:lpstr>ملاحظات پرستاری اپی نفرین</vt:lpstr>
      <vt:lpstr>atropine</vt:lpstr>
      <vt:lpstr>atropine</vt:lpstr>
      <vt:lpstr>atropine</vt:lpstr>
      <vt:lpstr>atropine</vt:lpstr>
      <vt:lpstr>atropine</vt:lpstr>
      <vt:lpstr>ملاحظات پرستاری آتروپین</vt:lpstr>
      <vt:lpstr>lidocaine</vt:lpstr>
      <vt:lpstr>lidocaine</vt:lpstr>
      <vt:lpstr>lidocaine</vt:lpstr>
      <vt:lpstr>lidocaine</vt:lpstr>
      <vt:lpstr>lidocaine</vt:lpstr>
      <vt:lpstr>lidocaine</vt:lpstr>
      <vt:lpstr>ملاحظات پرستاری لیدوکایین</vt:lpstr>
      <vt:lpstr>amiodarone</vt:lpstr>
      <vt:lpstr>amiodarone</vt:lpstr>
      <vt:lpstr>amiodarone</vt:lpstr>
      <vt:lpstr>amiodarone</vt:lpstr>
      <vt:lpstr>amiodarone</vt:lpstr>
      <vt:lpstr>ملاحظات پرستاری آمیودارون</vt:lpstr>
      <vt:lpstr>procainamide</vt:lpstr>
      <vt:lpstr>procainamide</vt:lpstr>
      <vt:lpstr>procainamide</vt:lpstr>
      <vt:lpstr>procainamide</vt:lpstr>
      <vt:lpstr>adenosine</vt:lpstr>
      <vt:lpstr>adenosine</vt:lpstr>
      <vt:lpstr>adenosine</vt:lpstr>
      <vt:lpstr>adenosine</vt:lpstr>
      <vt:lpstr>adenosine</vt:lpstr>
      <vt:lpstr>ملاحظات پرستاری آدنوزین : </vt:lpstr>
      <vt:lpstr>TNG</vt:lpstr>
      <vt:lpstr>TNG</vt:lpstr>
      <vt:lpstr>TNG</vt:lpstr>
      <vt:lpstr>TNG</vt:lpstr>
      <vt:lpstr>TNG</vt:lpstr>
      <vt:lpstr>TNG</vt:lpstr>
      <vt:lpstr>ملاحظات پرستاری: </vt:lpstr>
      <vt:lpstr>naloxone</vt:lpstr>
      <vt:lpstr>naloxone</vt:lpstr>
      <vt:lpstr>naloxone</vt:lpstr>
      <vt:lpstr>naloxone</vt:lpstr>
      <vt:lpstr>naloxone</vt:lpstr>
      <vt:lpstr>ملاحظات پرستاری نالوکسان: </vt:lpstr>
      <vt:lpstr>diazepam</vt:lpstr>
      <vt:lpstr>diazepam</vt:lpstr>
      <vt:lpstr>diazepam</vt:lpstr>
      <vt:lpstr>diazepam</vt:lpstr>
      <vt:lpstr>midazolam</vt:lpstr>
      <vt:lpstr>midazolam</vt:lpstr>
      <vt:lpstr>midazolam</vt:lpstr>
      <vt:lpstr>midazolam</vt:lpstr>
      <vt:lpstr>midazolam</vt:lpstr>
      <vt:lpstr>ملاحظات پرستاری میدازولام: </vt:lpstr>
      <vt:lpstr>ASA</vt:lpstr>
      <vt:lpstr>ASA</vt:lpstr>
      <vt:lpstr>ASA</vt:lpstr>
      <vt:lpstr>ASA</vt:lpstr>
      <vt:lpstr>dopamine</vt:lpstr>
      <vt:lpstr>dopamine</vt:lpstr>
      <vt:lpstr>dopamine</vt:lpstr>
      <vt:lpstr>dopamine</vt:lpstr>
      <vt:lpstr>dopamine</vt:lpstr>
      <vt:lpstr>dopamine</vt:lpstr>
      <vt:lpstr>ملاحظات پرستاری دوپامین: </vt:lpstr>
      <vt:lpstr>dobutamine</vt:lpstr>
      <vt:lpstr>dobutamine</vt:lpstr>
      <vt:lpstr>dobutamine</vt:lpstr>
      <vt:lpstr>ملاحظات پرستاری دوبوتامین: </vt:lpstr>
      <vt:lpstr>verapamil</vt:lpstr>
      <vt:lpstr>verapamil</vt:lpstr>
      <vt:lpstr>verapamil</vt:lpstr>
      <vt:lpstr>ملاحظات پرستاری وراپامیل : </vt:lpstr>
      <vt:lpstr>digoxin</vt:lpstr>
      <vt:lpstr>digoxin</vt:lpstr>
      <vt:lpstr>digoxin</vt:lpstr>
      <vt:lpstr>digoxin</vt:lpstr>
      <vt:lpstr>digoxin</vt:lpstr>
      <vt:lpstr>ملاحظات پرستاری دیگوکسین: </vt:lpstr>
      <vt:lpstr>phenytoin</vt:lpstr>
      <vt:lpstr>phenytoin</vt:lpstr>
      <vt:lpstr>phenytoin</vt:lpstr>
      <vt:lpstr>phenytoin</vt:lpstr>
      <vt:lpstr>phenytoin</vt:lpstr>
      <vt:lpstr>ملاحظات پرستاری فنی تویین: </vt:lpstr>
      <vt:lpstr>phenobarbital</vt:lpstr>
      <vt:lpstr>phenobarbital</vt:lpstr>
      <vt:lpstr>phenobarbital</vt:lpstr>
      <vt:lpstr>phenobarbital</vt:lpstr>
      <vt:lpstr>ملاحظات پرستاری فنوباربیتال: </vt:lpstr>
      <vt:lpstr>Calcium gluconate</vt:lpstr>
      <vt:lpstr>Calcium gluconate</vt:lpstr>
      <vt:lpstr>Calcium gluconate</vt:lpstr>
      <vt:lpstr>Calcium gluconate</vt:lpstr>
      <vt:lpstr>ملاحظات پرستاری کسیم گلوکونات: </vt:lpstr>
      <vt:lpstr>haloperidol</vt:lpstr>
      <vt:lpstr>haloperidol</vt:lpstr>
      <vt:lpstr>haloperidol</vt:lpstr>
      <vt:lpstr>ملاحظات پرستاری هاوپریدول:</vt:lpstr>
      <vt:lpstr>furosemide</vt:lpstr>
      <vt:lpstr>furosemide</vt:lpstr>
      <vt:lpstr>furosemide</vt:lpstr>
      <vt:lpstr>ملاحظات پرستاری لازیکس: </vt:lpstr>
      <vt:lpstr>هیدروکوتیزون</vt:lpstr>
      <vt:lpstr>هیدروکوتیزون</vt:lpstr>
      <vt:lpstr>ملاحظات پرستاری هیدروکورتیزون: </vt:lpstr>
      <vt:lpstr>دیفن هیدرامین</vt:lpstr>
      <vt:lpstr>دیفن هیدرامین</vt:lpstr>
      <vt:lpstr>دیفن هیدرامین</vt:lpstr>
      <vt:lpstr>هپارین</vt:lpstr>
      <vt:lpstr>ملاحظات پرستاری هپارین: </vt:lpstr>
      <vt:lpstr>متوکلوپرامید</vt:lpstr>
      <vt:lpstr>متوکلوپرامید</vt:lpstr>
      <vt:lpstr>ملاحظات پرستاری متوکلوپرامید: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داروهای ترالی اورژانس</dc:title>
  <dc:creator>joojoo</dc:creator>
  <cp:lastModifiedBy>mohamad aram khalesi</cp:lastModifiedBy>
  <cp:revision>91</cp:revision>
  <dcterms:created xsi:type="dcterms:W3CDTF">2006-08-16T00:00:00Z</dcterms:created>
  <dcterms:modified xsi:type="dcterms:W3CDTF">2021-11-07T04:57:15Z</dcterms:modified>
</cp:coreProperties>
</file>